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4" r:id="rId6"/>
    <p:sldId id="271" r:id="rId7"/>
    <p:sldId id="270" r:id="rId8"/>
    <p:sldId id="260" r:id="rId9"/>
    <p:sldId id="273" r:id="rId10"/>
    <p:sldId id="272" r:id="rId11"/>
    <p:sldId id="274" r:id="rId12"/>
    <p:sldId id="265" r:id="rId13"/>
    <p:sldId id="267" r:id="rId14"/>
    <p:sldId id="266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EFDF0-D5E9-4523-B502-403A74C5BA41}" v="58" dt="2023-03-21T21:17:04.582"/>
    <p1510:client id="{6D6DCEF2-F49B-4F90-B76E-6CD4FDCEDABA}" v="403" dt="2023-03-21T22:19:07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56E5D-66D2-48DF-BA5C-22CA20D3D22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25B36DD-D6E3-44EF-BCFB-5B68AED51F04}">
      <dgm:prSet phldrT="[Szöveg]"/>
      <dgm:spPr/>
      <dgm:t>
        <a:bodyPr/>
        <a:lstStyle/>
        <a:p>
          <a:r>
            <a:rPr lang="hu-HU" dirty="0"/>
            <a:t>Termék kiválasztása </a:t>
          </a:r>
        </a:p>
      </dgm:t>
    </dgm:pt>
    <dgm:pt modelId="{843EC8A5-0D2F-475A-A9C9-6A738E1413AF}" type="parTrans" cxnId="{5E591E5E-623D-4156-A3BA-1AC637C6ACFF}">
      <dgm:prSet/>
      <dgm:spPr/>
      <dgm:t>
        <a:bodyPr/>
        <a:lstStyle/>
        <a:p>
          <a:endParaRPr lang="hu-HU"/>
        </a:p>
      </dgm:t>
    </dgm:pt>
    <dgm:pt modelId="{27028EBB-9F11-4184-8C13-412E4EC9E939}" type="sibTrans" cxnId="{5E591E5E-623D-4156-A3BA-1AC637C6ACFF}">
      <dgm:prSet/>
      <dgm:spPr/>
      <dgm:t>
        <a:bodyPr/>
        <a:lstStyle/>
        <a:p>
          <a:endParaRPr lang="hu-HU"/>
        </a:p>
      </dgm:t>
    </dgm:pt>
    <dgm:pt modelId="{24293561-2DD5-4273-BDE9-F795930DB1FF}">
      <dgm:prSet phldrT="[Szöveg]"/>
      <dgm:spPr/>
      <dgm:t>
        <a:bodyPr/>
        <a:lstStyle/>
        <a:p>
          <a:r>
            <a:rPr lang="hu-HU" dirty="0"/>
            <a:t>Ajánlás</a:t>
          </a:r>
        </a:p>
      </dgm:t>
    </dgm:pt>
    <dgm:pt modelId="{8E071C3B-1AAD-47A0-85A4-1D1F99C21D4E}" type="parTrans" cxnId="{450EBD65-89C2-4489-A333-A07EA7350E16}">
      <dgm:prSet/>
      <dgm:spPr/>
      <dgm:t>
        <a:bodyPr/>
        <a:lstStyle/>
        <a:p>
          <a:endParaRPr lang="hu-HU"/>
        </a:p>
      </dgm:t>
    </dgm:pt>
    <dgm:pt modelId="{49D7C145-1D17-48ED-A2EB-7B260A910655}" type="sibTrans" cxnId="{450EBD65-89C2-4489-A333-A07EA7350E16}">
      <dgm:prSet/>
      <dgm:spPr/>
      <dgm:t>
        <a:bodyPr/>
        <a:lstStyle/>
        <a:p>
          <a:endParaRPr lang="hu-HU"/>
        </a:p>
      </dgm:t>
    </dgm:pt>
    <dgm:pt modelId="{E8C2CC05-B091-49E7-B6B0-24E0F47659DB}">
      <dgm:prSet phldrT="[Szöveg]"/>
      <dgm:spPr/>
      <dgm:t>
        <a:bodyPr/>
        <a:lstStyle/>
        <a:p>
          <a:r>
            <a:rPr lang="hu-HU" dirty="0"/>
            <a:t>Kosárba tétel</a:t>
          </a:r>
        </a:p>
      </dgm:t>
    </dgm:pt>
    <dgm:pt modelId="{17DD22A3-050C-4161-8A3B-504F3F2A3F16}" type="parTrans" cxnId="{D57B4297-9881-4244-B0D4-692E42FFC802}">
      <dgm:prSet/>
      <dgm:spPr/>
      <dgm:t>
        <a:bodyPr/>
        <a:lstStyle/>
        <a:p>
          <a:endParaRPr lang="hu-HU"/>
        </a:p>
      </dgm:t>
    </dgm:pt>
    <dgm:pt modelId="{45E3CA61-9FE8-40AA-A1BA-9949A06A1264}" type="sibTrans" cxnId="{D57B4297-9881-4244-B0D4-692E42FFC802}">
      <dgm:prSet/>
      <dgm:spPr/>
      <dgm:t>
        <a:bodyPr/>
        <a:lstStyle/>
        <a:p>
          <a:endParaRPr lang="hu-HU"/>
        </a:p>
      </dgm:t>
    </dgm:pt>
    <dgm:pt modelId="{2E42C613-74A9-4C48-8A9B-8A9F818078E3}" type="pres">
      <dgm:prSet presAssocID="{A7756E5D-66D2-48DF-BA5C-22CA20D3D22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22016F7-61F0-47F6-9F09-9CC5432F6ECF}" type="pres">
      <dgm:prSet presAssocID="{525B36DD-D6E3-44EF-BCFB-5B68AED51F04}" presName="horFlow" presStyleCnt="0"/>
      <dgm:spPr/>
    </dgm:pt>
    <dgm:pt modelId="{DBB92E34-4673-4139-96C5-3B202F7922CE}" type="pres">
      <dgm:prSet presAssocID="{525B36DD-D6E3-44EF-BCFB-5B68AED51F04}" presName="bigChev" presStyleLbl="node1" presStyleIdx="0" presStyleCnt="1"/>
      <dgm:spPr/>
    </dgm:pt>
    <dgm:pt modelId="{9A3B9A98-C26E-4D9C-8400-FED88B177BD8}" type="pres">
      <dgm:prSet presAssocID="{8E071C3B-1AAD-47A0-85A4-1D1F99C21D4E}" presName="parTrans" presStyleCnt="0"/>
      <dgm:spPr/>
    </dgm:pt>
    <dgm:pt modelId="{EA6DCBBF-4D05-4EB4-BBC1-A89C973ABDDB}" type="pres">
      <dgm:prSet presAssocID="{24293561-2DD5-4273-BDE9-F795930DB1FF}" presName="node" presStyleLbl="alignAccFollowNode1" presStyleIdx="0" presStyleCnt="2">
        <dgm:presLayoutVars>
          <dgm:bulletEnabled val="1"/>
        </dgm:presLayoutVars>
      </dgm:prSet>
      <dgm:spPr/>
    </dgm:pt>
    <dgm:pt modelId="{C57301E4-A871-46C3-9BB5-5E58978BE87B}" type="pres">
      <dgm:prSet presAssocID="{49D7C145-1D17-48ED-A2EB-7B260A910655}" presName="sibTrans" presStyleCnt="0"/>
      <dgm:spPr/>
    </dgm:pt>
    <dgm:pt modelId="{FE7C4C74-7904-4F62-8CB4-2F1B1D684AC9}" type="pres">
      <dgm:prSet presAssocID="{E8C2CC05-B091-49E7-B6B0-24E0F47659DB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75BFED05-CB75-4578-9DAB-945120B8E3B1}" type="presOf" srcId="{525B36DD-D6E3-44EF-BCFB-5B68AED51F04}" destId="{DBB92E34-4673-4139-96C5-3B202F7922CE}" srcOrd="0" destOrd="0" presId="urn:microsoft.com/office/officeart/2005/8/layout/lProcess3"/>
    <dgm:cxn modelId="{5E591E5E-623D-4156-A3BA-1AC637C6ACFF}" srcId="{A7756E5D-66D2-48DF-BA5C-22CA20D3D22B}" destId="{525B36DD-D6E3-44EF-BCFB-5B68AED51F04}" srcOrd="0" destOrd="0" parTransId="{843EC8A5-0D2F-475A-A9C9-6A738E1413AF}" sibTransId="{27028EBB-9F11-4184-8C13-412E4EC9E939}"/>
    <dgm:cxn modelId="{450EBD65-89C2-4489-A333-A07EA7350E16}" srcId="{525B36DD-D6E3-44EF-BCFB-5B68AED51F04}" destId="{24293561-2DD5-4273-BDE9-F795930DB1FF}" srcOrd="0" destOrd="0" parTransId="{8E071C3B-1AAD-47A0-85A4-1D1F99C21D4E}" sibTransId="{49D7C145-1D17-48ED-A2EB-7B260A910655}"/>
    <dgm:cxn modelId="{2E79A671-6F43-4598-AFEB-A22B885F1CF1}" type="presOf" srcId="{A7756E5D-66D2-48DF-BA5C-22CA20D3D22B}" destId="{2E42C613-74A9-4C48-8A9B-8A9F818078E3}" srcOrd="0" destOrd="0" presId="urn:microsoft.com/office/officeart/2005/8/layout/lProcess3"/>
    <dgm:cxn modelId="{F534C882-456D-4DA6-BF70-EE7B0F7EF8C3}" type="presOf" srcId="{24293561-2DD5-4273-BDE9-F795930DB1FF}" destId="{EA6DCBBF-4D05-4EB4-BBC1-A89C973ABDDB}" srcOrd="0" destOrd="0" presId="urn:microsoft.com/office/officeart/2005/8/layout/lProcess3"/>
    <dgm:cxn modelId="{D57B4297-9881-4244-B0D4-692E42FFC802}" srcId="{525B36DD-D6E3-44EF-BCFB-5B68AED51F04}" destId="{E8C2CC05-B091-49E7-B6B0-24E0F47659DB}" srcOrd="1" destOrd="0" parTransId="{17DD22A3-050C-4161-8A3B-504F3F2A3F16}" sibTransId="{45E3CA61-9FE8-40AA-A1BA-9949A06A1264}"/>
    <dgm:cxn modelId="{A9BBB4FD-DE9E-41F4-97DF-77BD03F5F3FB}" type="presOf" srcId="{E8C2CC05-B091-49E7-B6B0-24E0F47659DB}" destId="{FE7C4C74-7904-4F62-8CB4-2F1B1D684AC9}" srcOrd="0" destOrd="0" presId="urn:microsoft.com/office/officeart/2005/8/layout/lProcess3"/>
    <dgm:cxn modelId="{90CE97A1-E8FD-4FDE-B6E8-8D489B2118FD}" type="presParOf" srcId="{2E42C613-74A9-4C48-8A9B-8A9F818078E3}" destId="{422016F7-61F0-47F6-9F09-9CC5432F6ECF}" srcOrd="0" destOrd="0" presId="urn:microsoft.com/office/officeart/2005/8/layout/lProcess3"/>
    <dgm:cxn modelId="{9D8FC1DB-649B-493D-B569-53CC189F1088}" type="presParOf" srcId="{422016F7-61F0-47F6-9F09-9CC5432F6ECF}" destId="{DBB92E34-4673-4139-96C5-3B202F7922CE}" srcOrd="0" destOrd="0" presId="urn:microsoft.com/office/officeart/2005/8/layout/lProcess3"/>
    <dgm:cxn modelId="{3D9B6087-DE38-4BCE-B84D-E3DA68F59622}" type="presParOf" srcId="{422016F7-61F0-47F6-9F09-9CC5432F6ECF}" destId="{9A3B9A98-C26E-4D9C-8400-FED88B177BD8}" srcOrd="1" destOrd="0" presId="urn:microsoft.com/office/officeart/2005/8/layout/lProcess3"/>
    <dgm:cxn modelId="{539A9E6D-2C06-465A-B26E-41F634756BFD}" type="presParOf" srcId="{422016F7-61F0-47F6-9F09-9CC5432F6ECF}" destId="{EA6DCBBF-4D05-4EB4-BBC1-A89C973ABDDB}" srcOrd="2" destOrd="0" presId="urn:microsoft.com/office/officeart/2005/8/layout/lProcess3"/>
    <dgm:cxn modelId="{73C9CB9E-D1B9-4DC1-BA29-1B7F6A001303}" type="presParOf" srcId="{422016F7-61F0-47F6-9F09-9CC5432F6ECF}" destId="{C57301E4-A871-46C3-9BB5-5E58978BE87B}" srcOrd="3" destOrd="0" presId="urn:microsoft.com/office/officeart/2005/8/layout/lProcess3"/>
    <dgm:cxn modelId="{E2ABC726-D1E7-4579-9433-B43A04688CD7}" type="presParOf" srcId="{422016F7-61F0-47F6-9F09-9CC5432F6ECF}" destId="{FE7C4C74-7904-4F62-8CB4-2F1B1D684AC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B92E34-4673-4139-96C5-3B202F7922CE}">
      <dsp:nvSpPr>
        <dsp:cNvPr id="0" name=""/>
        <dsp:cNvSpPr/>
      </dsp:nvSpPr>
      <dsp:spPr>
        <a:xfrm>
          <a:off x="1484" y="414445"/>
          <a:ext cx="2293343" cy="9173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Termék kiválasztása </a:t>
          </a:r>
        </a:p>
      </dsp:txBody>
      <dsp:txXfrm>
        <a:off x="460153" y="414445"/>
        <a:ext cx="1376006" cy="917337"/>
      </dsp:txXfrm>
    </dsp:sp>
    <dsp:sp modelId="{EA6DCBBF-4D05-4EB4-BBC1-A89C973ABDDB}">
      <dsp:nvSpPr>
        <dsp:cNvPr id="0" name=""/>
        <dsp:cNvSpPr/>
      </dsp:nvSpPr>
      <dsp:spPr>
        <a:xfrm>
          <a:off x="1996692" y="492419"/>
          <a:ext cx="1903474" cy="76138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Ajánlás</a:t>
          </a:r>
        </a:p>
      </dsp:txBody>
      <dsp:txXfrm>
        <a:off x="2377387" y="492419"/>
        <a:ext cx="1142085" cy="761389"/>
      </dsp:txXfrm>
    </dsp:sp>
    <dsp:sp modelId="{FE7C4C74-7904-4F62-8CB4-2F1B1D684AC9}">
      <dsp:nvSpPr>
        <dsp:cNvPr id="0" name=""/>
        <dsp:cNvSpPr/>
      </dsp:nvSpPr>
      <dsp:spPr>
        <a:xfrm>
          <a:off x="3633681" y="492419"/>
          <a:ext cx="1903474" cy="76138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Kosárba tétel</a:t>
          </a:r>
        </a:p>
      </dsp:txBody>
      <dsp:txXfrm>
        <a:off x="4014376" y="492419"/>
        <a:ext cx="1142085" cy="761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8B4D8-13EF-4354-9156-0885B9B1B09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BD766-178F-464E-8FDA-A661C31EC2A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284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FBD766-178F-464E-8FDA-A661C31EC2AA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5111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179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234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08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226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83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968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520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874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253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44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63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402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638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028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353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723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8D3D-A774-4BE2-BD99-B45FDA5109CC}" type="datetimeFigureOut">
              <a:rPr lang="hu-HU" smtClean="0"/>
              <a:t>2023. 04. 03.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A0FEA9-6084-4DA0-8D0F-5BCFC78173F8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29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B64F47-CB56-7981-1E2E-4D9309A6F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664" y="700689"/>
            <a:ext cx="7766936" cy="1646302"/>
          </a:xfrm>
        </p:spPr>
        <p:txBody>
          <a:bodyPr/>
          <a:lstStyle/>
          <a:p>
            <a:b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 applikáció</a:t>
            </a:r>
            <a:endParaRPr lang="hu-H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CB13DA2-A21F-A921-20C0-C79F2190D505}"/>
              </a:ext>
            </a:extLst>
          </p:cNvPr>
          <p:cNvSpPr txBox="1"/>
          <p:nvPr/>
        </p:nvSpPr>
        <p:spPr>
          <a:xfrm>
            <a:off x="5694660" y="2522589"/>
            <a:ext cx="34870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EnergyTeam</a:t>
            </a:r>
            <a:endParaRPr lang="en-GB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74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BC01BC-F928-76F9-7796-C03EAD34E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03A6AF-029A-C4C1-AB1D-63B18821D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sz="2400" dirty="0"/>
              <a:t>Virtuális víz              kb. 370 Ft     50 liter(1 dollár)</a:t>
            </a:r>
          </a:p>
          <a:p>
            <a:r>
              <a:rPr lang="hu-HU" sz="2400" dirty="0"/>
              <a:t>Co</a:t>
            </a:r>
            <a:r>
              <a:rPr lang="hu-HU" sz="2400" baseline="-25000" dirty="0"/>
              <a:t>2</a:t>
            </a:r>
            <a:r>
              <a:rPr lang="hu-HU" sz="2400" dirty="0"/>
              <a:t>-kibocsás</a:t>
            </a:r>
          </a:p>
          <a:p>
            <a:endParaRPr lang="hu-HU" sz="2400" dirty="0"/>
          </a:p>
          <a:p>
            <a:pPr lvl="1"/>
            <a:r>
              <a:rPr lang="hu-HU" sz="2200" dirty="0"/>
              <a:t>Kb. 1300 Ft 1 kg Co2 (3,5 dollár)</a:t>
            </a:r>
          </a:p>
          <a:p>
            <a:pPr marL="457200" lvl="1" indent="0">
              <a:buNone/>
            </a:pPr>
            <a:endParaRPr lang="hu-HU" sz="2200" dirty="0"/>
          </a:p>
          <a:p>
            <a:r>
              <a:rPr lang="hu-HU" sz="2400" dirty="0"/>
              <a:t>Négyes skála</a:t>
            </a:r>
          </a:p>
          <a:p>
            <a:r>
              <a:rPr lang="hu-HU" sz="2400" dirty="0"/>
              <a:t>1-4 pont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24A4354E-67F5-ADAF-6979-B5DB0A0C9CF9}"/>
              </a:ext>
            </a:extLst>
          </p:cNvPr>
          <p:cNvSpPr/>
          <p:nvPr/>
        </p:nvSpPr>
        <p:spPr>
          <a:xfrm>
            <a:off x="1750978" y="3090964"/>
            <a:ext cx="428017" cy="676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07F92CA2-84E0-DAF1-24EC-E195671CB654}"/>
              </a:ext>
            </a:extLst>
          </p:cNvPr>
          <p:cNvSpPr/>
          <p:nvPr/>
        </p:nvSpPr>
        <p:spPr>
          <a:xfrm>
            <a:off x="2976830" y="2159166"/>
            <a:ext cx="914400" cy="408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737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DA245B-37A8-FD35-6A31-509A5E4A0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20" y="0"/>
            <a:ext cx="8596668" cy="1320800"/>
          </a:xfrm>
        </p:spPr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Pontozás</a:t>
            </a:r>
          </a:p>
        </p:txBody>
      </p:sp>
      <p:pic>
        <p:nvPicPr>
          <p:cNvPr id="10" name="Kép 10" descr="A képen asztal látható&#10;&#10;Automatikusan generált leírás">
            <a:extLst>
              <a:ext uri="{FF2B5EF4-FFF2-40B4-BE49-F238E27FC236}">
                <a16:creationId xmlns:a16="http://schemas.microsoft.com/office/drawing/2014/main" id="{5AF1A7EB-1366-9B7B-1F29-7DAF275F6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59" y="1442143"/>
            <a:ext cx="12201514" cy="5415632"/>
          </a:xfrm>
        </p:spPr>
      </p:pic>
    </p:spTree>
    <p:extLst>
      <p:ext uri="{BB962C8B-B14F-4D97-AF65-F5344CB8AC3E}">
        <p14:creationId xmlns:p14="http://schemas.microsoft.com/office/powerpoint/2010/main" val="317580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6E9975-DAA1-B174-9AF5-01722A8E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  <a:endParaRPr lang="hu-HU" sz="6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9F7FF8-5B99-BC82-6D25-69955DD37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hu-HU" sz="3800" b="1" dirty="0"/>
              <a:t>Boltoknak: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/>
              <a:t>Több vásárló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800" dirty="0"/>
          </a:p>
          <a:p>
            <a:pPr>
              <a:buFont typeface="Wingdings" panose="05000000000000000000" pitchFamily="2" charset="2"/>
              <a:buChar char="Ø"/>
            </a:pPr>
            <a:endParaRPr lang="hu-H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/>
              <a:t>Nagyobb profit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800" dirty="0"/>
              <a:t>Környezetvédelem támogatása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800" dirty="0"/>
          </a:p>
          <a:p>
            <a:pPr>
              <a:buFont typeface="Wingdings" panose="05000000000000000000" pitchFamily="2" charset="2"/>
              <a:buChar char="Ø"/>
            </a:pPr>
            <a:endParaRPr lang="hu-HU" sz="2800" dirty="0"/>
          </a:p>
          <a:p>
            <a:pPr marL="0" indent="0">
              <a:buNone/>
            </a:pPr>
            <a:r>
              <a:rPr lang="hu-HU" sz="2800" b="1" dirty="0"/>
              <a:t>			</a:t>
            </a:r>
            <a:endParaRPr lang="hu-HU" b="1" dirty="0"/>
          </a:p>
        </p:txBody>
      </p:sp>
      <p:pic>
        <p:nvPicPr>
          <p:cNvPr id="5" name="Kép 4" descr="A képen szerszám, olló látható&#10;&#10;Automatikusan generált leírás">
            <a:extLst>
              <a:ext uri="{FF2B5EF4-FFF2-40B4-BE49-F238E27FC236}">
                <a16:creationId xmlns:a16="http://schemas.microsoft.com/office/drawing/2014/main" id="{DCE6CEE0-1C99-3CB4-D79A-02997D42A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623" y="4196080"/>
            <a:ext cx="3995377" cy="2661920"/>
          </a:xfrm>
          <a:prstGeom prst="rect">
            <a:avLst/>
          </a:prstGeom>
        </p:spPr>
      </p:pic>
      <p:sp>
        <p:nvSpPr>
          <p:cNvPr id="6" name="Nyíl: lefelé mutató 5">
            <a:extLst>
              <a:ext uri="{FF2B5EF4-FFF2-40B4-BE49-F238E27FC236}">
                <a16:creationId xmlns:a16="http://schemas.microsoft.com/office/drawing/2014/main" id="{C17D325B-C770-6E06-5658-EE174077FF18}"/>
              </a:ext>
            </a:extLst>
          </p:cNvPr>
          <p:cNvSpPr/>
          <p:nvPr/>
        </p:nvSpPr>
        <p:spPr>
          <a:xfrm>
            <a:off x="1513840" y="3063240"/>
            <a:ext cx="640080" cy="878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694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AAEC9D-7E64-A967-3B8A-31417076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  <a:endParaRPr lang="hu-HU" sz="6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86B6306-47A0-54CA-5C3D-C4A34F036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hu-HU" sz="2800" b="1" dirty="0"/>
              <a:t>Vásárlóknak: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Környezettudatos vásárlás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Hosszútávon kevesebb pénzköltés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Magasabb életszínvonal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400" dirty="0"/>
          </a:p>
        </p:txBody>
      </p:sp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03C33599-AF50-FC50-80B9-9B223952ACC1}"/>
              </a:ext>
            </a:extLst>
          </p:cNvPr>
          <p:cNvGrpSpPr/>
          <p:nvPr/>
        </p:nvGrpSpPr>
        <p:grpSpPr>
          <a:xfrm>
            <a:off x="7284720" y="2160589"/>
            <a:ext cx="3233882" cy="3505200"/>
            <a:chOff x="7122160" y="1571800"/>
            <a:chExt cx="3731722" cy="3714399"/>
          </a:xfrm>
        </p:grpSpPr>
        <p:pic>
          <p:nvPicPr>
            <p:cNvPr id="5" name="Kép 4" descr="A képen közlekedés, talicska látható&#10;&#10;Automatikusan generált leírás">
              <a:extLst>
                <a:ext uri="{FF2B5EF4-FFF2-40B4-BE49-F238E27FC236}">
                  <a16:creationId xmlns:a16="http://schemas.microsoft.com/office/drawing/2014/main" id="{CDE85697-4BDC-C372-7C1D-7F80C88C94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690" t="11941" r="18844" b="5596"/>
            <a:stretch/>
          </p:blipFill>
          <p:spPr>
            <a:xfrm>
              <a:off x="7122160" y="1571800"/>
              <a:ext cx="3731722" cy="3714399"/>
            </a:xfrm>
            <a:prstGeom prst="rect">
              <a:avLst/>
            </a:prstGeom>
          </p:spPr>
        </p:pic>
        <p:sp>
          <p:nvSpPr>
            <p:cNvPr id="6" name="Nyíl: lefelé mutató 5">
              <a:extLst>
                <a:ext uri="{FF2B5EF4-FFF2-40B4-BE49-F238E27FC236}">
                  <a16:creationId xmlns:a16="http://schemas.microsoft.com/office/drawing/2014/main" id="{F6A91693-938E-2542-3B56-4E624132CBA4}"/>
                </a:ext>
              </a:extLst>
            </p:cNvPr>
            <p:cNvSpPr/>
            <p:nvPr/>
          </p:nvSpPr>
          <p:spPr>
            <a:xfrm>
              <a:off x="7399482" y="2994200"/>
              <a:ext cx="1036320" cy="153416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89686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84CBEB-0A1B-5566-D2A4-11C069E8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  <a:endParaRPr lang="hu-HU" sz="6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160C81-5558-FA45-DDB5-E9366F0BB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hu-HU" sz="2800" b="1" dirty="0"/>
              <a:t>Vállalatok: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Termékeik népszerűsítése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04040"/>
                </a:solidFill>
              </a:rPr>
              <a:t>Vásárlók számának növekedése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>
                <a:solidFill>
                  <a:srgbClr val="FF0000"/>
                </a:solidFill>
              </a:rPr>
              <a:t>Környezetvédelem = Előny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hu-HU" sz="2400" dirty="0"/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3D4A2FD5-5194-C80B-1C35-8110F5D62B6C}"/>
              </a:ext>
            </a:extLst>
          </p:cNvPr>
          <p:cNvGrpSpPr/>
          <p:nvPr/>
        </p:nvGrpSpPr>
        <p:grpSpPr>
          <a:xfrm>
            <a:off x="7135667" y="1714500"/>
            <a:ext cx="3040922" cy="3429000"/>
            <a:chOff x="7135667" y="1714500"/>
            <a:chExt cx="3040922" cy="3429000"/>
          </a:xfrm>
        </p:grpSpPr>
        <p:pic>
          <p:nvPicPr>
            <p:cNvPr id="5" name="Kép 4" descr="A képen szöveg, clipart látható&#10;&#10;Automatikusan generált leírás">
              <a:extLst>
                <a:ext uri="{FF2B5EF4-FFF2-40B4-BE49-F238E27FC236}">
                  <a16:creationId xmlns:a16="http://schemas.microsoft.com/office/drawing/2014/main" id="{1EAF5566-71B8-A1BE-1805-2F1D32374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376" y="2275840"/>
              <a:ext cx="2367504" cy="2778760"/>
            </a:xfrm>
            <a:prstGeom prst="rect">
              <a:avLst/>
            </a:prstGeom>
          </p:spPr>
        </p:pic>
        <p:grpSp>
          <p:nvGrpSpPr>
            <p:cNvPr id="14" name="Csoportba foglalás 13">
              <a:extLst>
                <a:ext uri="{FF2B5EF4-FFF2-40B4-BE49-F238E27FC236}">
                  <a16:creationId xmlns:a16="http://schemas.microsoft.com/office/drawing/2014/main" id="{277BB534-0FB6-582F-9BE3-433A31640D7D}"/>
                </a:ext>
              </a:extLst>
            </p:cNvPr>
            <p:cNvGrpSpPr/>
            <p:nvPr/>
          </p:nvGrpSpPr>
          <p:grpSpPr>
            <a:xfrm>
              <a:off x="7135667" y="1714500"/>
              <a:ext cx="3040922" cy="3429000"/>
              <a:chOff x="7071360" y="1950720"/>
              <a:chExt cx="3040922" cy="3429000"/>
            </a:xfrm>
          </p:grpSpPr>
          <p:cxnSp>
            <p:nvCxnSpPr>
              <p:cNvPr id="7" name="Egyenes összekötő 6">
                <a:extLst>
                  <a:ext uri="{FF2B5EF4-FFF2-40B4-BE49-F238E27FC236}">
                    <a16:creationId xmlns:a16="http://schemas.microsoft.com/office/drawing/2014/main" id="{E0A5E527-6D3F-8DE1-5E40-106F73A35E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71360" y="1950720"/>
                <a:ext cx="3040922" cy="34290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Egyenes összekötő 10">
                <a:extLst>
                  <a:ext uri="{FF2B5EF4-FFF2-40B4-BE49-F238E27FC236}">
                    <a16:creationId xmlns:a16="http://schemas.microsoft.com/office/drawing/2014/main" id="{929E66A5-D0D3-4C80-F26B-D42596B55E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1360" y="2160589"/>
                <a:ext cx="3040922" cy="3219131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4328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D36C34-A94F-5212-F521-1459CE90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  <a:endParaRPr lang="hu-HU" sz="6600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B55992-F879-B6F8-FBC7-572E76F76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hu-HU" sz="2800" b="1" dirty="0"/>
              <a:t>Államnak: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Hazai termelők támogatása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Hazai termékek népszerűsítése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Állami bevételek növekedése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sz="2400" dirty="0"/>
              <a:t>Környezetvédelem hatékonyságának</a:t>
            </a:r>
            <a:br>
              <a:rPr lang="hu-HU" sz="2400" dirty="0"/>
            </a:br>
            <a:r>
              <a:rPr lang="hu-HU" sz="2400" dirty="0"/>
              <a:t>növelése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800" b="1" dirty="0"/>
          </a:p>
        </p:txBody>
      </p:sp>
      <p:pic>
        <p:nvPicPr>
          <p:cNvPr id="5" name="Kép 4" descr="A képen szöveg, tábla, kültéri látható&#10;&#10;Automatikusan generált leírás">
            <a:extLst>
              <a:ext uri="{FF2B5EF4-FFF2-40B4-BE49-F238E27FC236}">
                <a16:creationId xmlns:a16="http://schemas.microsoft.com/office/drawing/2014/main" id="{2B74D5B1-A849-8462-5F7C-CE9B9EE2C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04109"/>
            <a:ext cx="3193732" cy="319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66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F1246C-A009-D24C-FCE5-9AA4880F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Probléma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826DE6-73CC-F145-C15F-0618FCFEF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Drasztikus változások 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Ökológiai lábnyom </a:t>
            </a:r>
          </a:p>
          <a:p>
            <a:pPr marL="0" indent="0">
              <a:lnSpc>
                <a:spcPct val="150000"/>
              </a:lnSpc>
              <a:buNone/>
            </a:pPr>
            <a:endParaRPr lang="hu-HU" sz="2400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EED1D17-30A8-7209-16A4-F6131DB125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451" y="2160589"/>
            <a:ext cx="6178388" cy="347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00B841-2FDF-992B-3883-01DAE646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5098" y="215564"/>
            <a:ext cx="12192000" cy="1502990"/>
          </a:xfrm>
        </p:spPr>
        <p:txBody>
          <a:bodyPr>
            <a:normAutofit/>
          </a:bodyPr>
          <a:lstStyle/>
          <a:p>
            <a:pPr algn="ctr"/>
            <a:r>
              <a:rPr lang="hu-HU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Megoldás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CF1D6173-4549-5D46-6282-0A8C4FDAFD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74" b="90000" l="9539" r="95066">
                        <a14:foregroundMark x1="38158" y1="17593" x2="38158" y2="17593"/>
                        <a14:foregroundMark x1="22368" y1="12407" x2="56579" y2="63148"/>
                        <a14:foregroundMark x1="56579" y1="63148" x2="35855" y2="36111"/>
                        <a14:foregroundMark x1="35855" y1="36111" x2="44408" y2="20741"/>
                        <a14:foregroundMark x1="44408" y1="20741" x2="68092" y2="15741"/>
                        <a14:foregroundMark x1="68092" y1="15741" x2="76645" y2="20556"/>
                        <a14:foregroundMark x1="19079" y1="13148" x2="76316" y2="15370"/>
                        <a14:foregroundMark x1="76316" y1="15370" x2="95066" y2="26667"/>
                        <a14:foregroundMark x1="95066" y1="26667" x2="75658" y2="64259"/>
                        <a14:foregroundMark x1="75658" y1="64259" x2="73026" y2="78333"/>
                        <a14:foregroundMark x1="73026" y1="78333" x2="49342" y2="81667"/>
                        <a14:foregroundMark x1="49342" y1="81667" x2="40461" y2="80185"/>
                        <a14:foregroundMark x1="11842" y1="26296" x2="18421" y2="70185"/>
                        <a14:foregroundMark x1="18421" y1="70185" x2="40461" y2="84259"/>
                        <a14:foregroundMark x1="40461" y1="84259" x2="66447" y2="81481"/>
                        <a14:foregroundMark x1="89145" y1="20185" x2="64474" y2="10370"/>
                        <a14:foregroundMark x1="64474" y1="10370" x2="43092" y2="11111"/>
                        <a14:foregroundMark x1="13158" y1="57778" x2="14474" y2="72963"/>
                        <a14:foregroundMark x1="14474" y1="72963" x2="28618" y2="83704"/>
                        <a14:foregroundMark x1="28618" y1="83704" x2="57237" y2="83333"/>
                        <a14:foregroundMark x1="57237" y1="83333" x2="49013" y2="77037"/>
                        <a14:foregroundMark x1="70724" y1="11667" x2="92763" y2="23889"/>
                        <a14:foregroundMark x1="92763" y1="23889" x2="85855" y2="80741"/>
                        <a14:foregroundMark x1="85855" y1="80741" x2="75658" y2="85185"/>
                        <a14:foregroundMark x1="90132" y1="17963" x2="70066" y2="10556"/>
                        <a14:foregroundMark x1="70066" y1="10556" x2="64474" y2="10926"/>
                        <a14:foregroundMark x1="55592" y1="9074" x2="89145" y2="13704"/>
                        <a14:foregroundMark x1="30921" y1="12407" x2="12829" y2="22593"/>
                        <a14:foregroundMark x1="12829" y1="22593" x2="14474" y2="33148"/>
                        <a14:foregroundMark x1="12500" y1="66667" x2="17434" y2="80556"/>
                        <a14:foregroundMark x1="17434" y1="80556" x2="32237" y2="85370"/>
                        <a14:foregroundMark x1="66447" y1="9444" x2="90132" y2="14259"/>
                        <a14:foregroundMark x1="90132" y1="14259" x2="93421" y2="2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" t="9251" r="6649"/>
          <a:stretch/>
        </p:blipFill>
        <p:spPr>
          <a:xfrm>
            <a:off x="1043206" y="1997893"/>
            <a:ext cx="3022953" cy="5220030"/>
          </a:xfr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4B378869-6433-CA2B-B61E-C039B1367949}"/>
              </a:ext>
            </a:extLst>
          </p:cNvPr>
          <p:cNvSpPr txBox="1"/>
          <p:nvPr/>
        </p:nvSpPr>
        <p:spPr>
          <a:xfrm>
            <a:off x="5111788" y="2584902"/>
            <a:ext cx="63004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0" b="1" dirty="0"/>
              <a:t>LAK applikáció</a:t>
            </a:r>
          </a:p>
        </p:txBody>
      </p:sp>
    </p:spTree>
    <p:extLst>
      <p:ext uri="{BB962C8B-B14F-4D97-AF65-F5344CB8AC3E}">
        <p14:creationId xmlns:p14="http://schemas.microsoft.com/office/powerpoint/2010/main" val="60127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AE7C53-87CC-4EE5-4F0F-1C6DB0AB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3CA51C-8B3D-6033-DC7C-CADD0A571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sz="2400" dirty="0"/>
              <a:t>Applikáció</a:t>
            </a:r>
            <a:r>
              <a:rPr lang="hu-HU" sz="2400" baseline="0" dirty="0"/>
              <a:t> megnyitása</a:t>
            </a:r>
          </a:p>
          <a:p>
            <a:endParaRPr lang="hu-HU" sz="2400" baseline="0" dirty="0"/>
          </a:p>
          <a:p>
            <a:endParaRPr lang="hu-HU" sz="2400" baseline="0" dirty="0"/>
          </a:p>
          <a:p>
            <a:pPr marL="0" indent="0">
              <a:buNone/>
            </a:pPr>
            <a:endParaRPr lang="hu-HU" sz="2400" baseline="0" dirty="0"/>
          </a:p>
          <a:p>
            <a:r>
              <a:rPr lang="hu-HU" sz="2400" dirty="0"/>
              <a:t>Fizetés a kasszánál</a:t>
            </a:r>
          </a:p>
          <a:p>
            <a:r>
              <a:rPr lang="hu-HU" sz="2400" dirty="0"/>
              <a:t>Pontok</a:t>
            </a:r>
            <a:r>
              <a:rPr lang="hu-HU" sz="2400" baseline="0" dirty="0"/>
              <a:t> felvétele vagy felhasználása</a:t>
            </a:r>
            <a:endParaRPr lang="hu-H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6BCFC10-7CD3-D83E-B1A7-F944926B3F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4354352"/>
              </p:ext>
            </p:extLst>
          </p:nvPr>
        </p:nvGraphicFramePr>
        <p:xfrm>
          <a:off x="557360" y="2555886"/>
          <a:ext cx="5538640" cy="1746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32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F59F6-B2DA-DB6A-5196-C9675500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Lehetőségeink</a:t>
            </a:r>
            <a:endParaRPr lang="hu-H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479186-DC16-602C-A883-A5A37BA27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hu-HU" sz="2800" b="1" dirty="0"/>
              <a:t>Kezdetben:</a:t>
            </a:r>
          </a:p>
          <a:p>
            <a:pPr lvl="1"/>
            <a:r>
              <a:rPr lang="hu-HU" sz="2400" dirty="0"/>
              <a:t>Szerződéskötés a kisboltokkal</a:t>
            </a:r>
          </a:p>
          <a:p>
            <a:pPr lvl="1"/>
            <a:r>
              <a:rPr lang="hu-HU" sz="2400" dirty="0"/>
              <a:t>Bevétel 2,5%-a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sz="2800" b="1" dirty="0"/>
              <a:t>Később:</a:t>
            </a:r>
          </a:p>
          <a:p>
            <a:pPr lvl="1"/>
            <a:r>
              <a:rPr lang="hu-HU" sz="2400" dirty="0"/>
              <a:t>A nagy áruházláncok szolgáltatása: a LAK applikáció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934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886FF4-684B-4038-C4FE-89A5B0C4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Népszerűsítés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EB96E4A-57D3-CA67-F447-7C94656B3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sz="2400" dirty="0"/>
              <a:t>Boltokban: plakátok</a:t>
            </a:r>
          </a:p>
          <a:p>
            <a:r>
              <a:rPr lang="hu-HU" sz="2400" dirty="0"/>
              <a:t>Adományozási felület</a:t>
            </a:r>
          </a:p>
          <a:p>
            <a:r>
              <a:rPr lang="hu-HU" sz="2400" dirty="0"/>
              <a:t>Hálózatépítés </a:t>
            </a:r>
          </a:p>
          <a:p>
            <a:r>
              <a:rPr lang="hu-HU" sz="2400" dirty="0"/>
              <a:t>Magas számú pont után online „kitűző”</a:t>
            </a:r>
          </a:p>
          <a:p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          Környezetvédelem egy trend</a:t>
            </a:r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48189CA6-270C-52C5-5AB3-9A72FD3D5455}"/>
              </a:ext>
            </a:extLst>
          </p:cNvPr>
          <p:cNvSpPr/>
          <p:nvPr/>
        </p:nvSpPr>
        <p:spPr>
          <a:xfrm>
            <a:off x="3161490" y="4100975"/>
            <a:ext cx="554477" cy="982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6" name="Kép 5" descr="A képen embléma látható&#10;&#10;Automatikusan generált leírás">
            <a:extLst>
              <a:ext uri="{FF2B5EF4-FFF2-40B4-BE49-F238E27FC236}">
                <a16:creationId xmlns:a16="http://schemas.microsoft.com/office/drawing/2014/main" id="{3CB86BAE-1068-6B40-664D-AFCEEDC68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447" y="3505152"/>
            <a:ext cx="6929219" cy="335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8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58DA97-D301-EBA9-DF9C-53F491D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Miért éri meg?</a:t>
            </a:r>
            <a:endParaRPr lang="hu-HU" sz="6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52E667C-0BCA-A7BE-39B1-2EFF67594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024"/>
            <a:ext cx="8596668" cy="3880773"/>
          </a:xfrm>
        </p:spPr>
        <p:txBody>
          <a:bodyPr anchor="ctr"/>
          <a:lstStyle/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4000" b="1" i="1" dirty="0"/>
              <a:t>„A környezetvédelem egy sikeres vállalkozás”</a:t>
            </a:r>
          </a:p>
        </p:txBody>
      </p:sp>
    </p:spTree>
    <p:extLst>
      <p:ext uri="{BB962C8B-B14F-4D97-AF65-F5344CB8AC3E}">
        <p14:creationId xmlns:p14="http://schemas.microsoft.com/office/powerpoint/2010/main" val="277098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F94523-28B0-7533-3B79-5155061C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239" y="1899055"/>
            <a:ext cx="9692351" cy="1320800"/>
          </a:xfrm>
        </p:spPr>
        <p:txBody>
          <a:bodyPr>
            <a:noAutofit/>
          </a:bodyPr>
          <a:lstStyle/>
          <a:p>
            <a:pPr algn="ctr"/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Köszönjük a figyelmet!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FFAD4E22-DAB4-6A73-B566-BF689A7AE144}"/>
              </a:ext>
            </a:extLst>
          </p:cNvPr>
          <p:cNvSpPr txBox="1"/>
          <p:nvPr/>
        </p:nvSpPr>
        <p:spPr>
          <a:xfrm>
            <a:off x="1459149" y="3638145"/>
            <a:ext cx="772376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u-HU" sz="3200" dirty="0"/>
              <a:t>„A jövőt előre nem lehet megjósolni, de a jövőnket fel lehet találni.”</a:t>
            </a:r>
          </a:p>
          <a:p>
            <a:pPr algn="r"/>
            <a:r>
              <a:rPr lang="hu-HU" sz="2400" dirty="0"/>
              <a:t>(Gábor Dénes)</a:t>
            </a:r>
          </a:p>
        </p:txBody>
      </p:sp>
    </p:spTree>
    <p:extLst>
      <p:ext uri="{BB962C8B-B14F-4D97-AF65-F5344CB8AC3E}">
        <p14:creationId xmlns:p14="http://schemas.microsoft.com/office/powerpoint/2010/main" val="28783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33359B-C99E-3E67-1613-E3DD4474A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A602AA6-5DFE-B053-8C6A-083B6011C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Wikipedia.org</a:t>
            </a:r>
          </a:p>
          <a:p>
            <a:pPr marL="457200" lvl="1" indent="0">
              <a:buNone/>
            </a:pPr>
            <a:r>
              <a:rPr lang="hu-HU" dirty="0"/>
              <a:t>https://hu.wikipedia.org/wiki/%C3%96kol%C3%B3giai_l%C3%A1bnyom</a:t>
            </a:r>
          </a:p>
          <a:p>
            <a:r>
              <a:rPr lang="hu-HU" b="1" dirty="0"/>
              <a:t>innov.energy</a:t>
            </a:r>
          </a:p>
          <a:p>
            <a:pPr marL="457200" lvl="1" indent="0">
              <a:buNone/>
            </a:pPr>
            <a:r>
              <a:rPr lang="hu-HU" dirty="0"/>
              <a:t>https://www.innov.energy/en/salt-blog/virtual-water-production</a:t>
            </a:r>
          </a:p>
          <a:p>
            <a:r>
              <a:rPr lang="hu-HU" b="1" dirty="0"/>
              <a:t>2030calculator.com</a:t>
            </a:r>
          </a:p>
          <a:p>
            <a:pPr marL="457200" lvl="1" indent="0">
              <a:buNone/>
            </a:pPr>
            <a:r>
              <a:rPr lang="hu-HU" dirty="0"/>
              <a:t>https://www.2030calculator.com/</a:t>
            </a:r>
          </a:p>
          <a:p>
            <a:r>
              <a:rPr lang="hu-HU" b="1" dirty="0"/>
              <a:t>sciencedirect.com</a:t>
            </a:r>
          </a:p>
          <a:p>
            <a:pPr marL="457200" lvl="1" indent="0">
              <a:buNone/>
            </a:pPr>
            <a:r>
              <a:rPr lang="hu-HU" dirty="0"/>
              <a:t>https://www.sciencedirect.com/science/article/pii/S0386111211000136</a:t>
            </a:r>
          </a:p>
          <a:p>
            <a:r>
              <a:rPr lang="hu-HU" b="1" dirty="0"/>
              <a:t>watercalculator.org</a:t>
            </a:r>
          </a:p>
          <a:p>
            <a:pPr marL="457200" lvl="1" indent="0">
              <a:buNone/>
            </a:pPr>
            <a:r>
              <a:rPr lang="hu-HU" dirty="0"/>
              <a:t>https://www.watercalculator.org/water-footprint-of-food-guide/</a:t>
            </a:r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60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TM02900688[[fn=Dimenzió]]</Template>
  <TotalTime>23</TotalTime>
  <Words>275</Words>
  <Application>Microsoft Office PowerPoint</Application>
  <PresentationFormat>Szélesvásznú</PresentationFormat>
  <Paragraphs>86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Dimenzió</vt:lpstr>
      <vt:lpstr> LAK applikáció</vt:lpstr>
      <vt:lpstr>Probléma</vt:lpstr>
      <vt:lpstr>Megoldás</vt:lpstr>
      <vt:lpstr>Működése</vt:lpstr>
      <vt:lpstr>Lehetőségeink</vt:lpstr>
      <vt:lpstr>Népszerűsítés</vt:lpstr>
      <vt:lpstr>Miért éri meg?</vt:lpstr>
      <vt:lpstr>Köszönjük a figyelmet!</vt:lpstr>
      <vt:lpstr>Források</vt:lpstr>
      <vt:lpstr>Pontozás</vt:lpstr>
      <vt:lpstr>Pontozás</vt:lpstr>
      <vt:lpstr>Miért éri meg?</vt:lpstr>
      <vt:lpstr>Miért éri meg?</vt:lpstr>
      <vt:lpstr>Miért éri meg?</vt:lpstr>
      <vt:lpstr>Miért éri meg?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Losonczi Árpád</dc:creator>
  <cp:lastModifiedBy>Madler Zsuzsanna</cp:lastModifiedBy>
  <cp:revision>100</cp:revision>
  <dcterms:created xsi:type="dcterms:W3CDTF">2023-03-15T12:18:26Z</dcterms:created>
  <dcterms:modified xsi:type="dcterms:W3CDTF">2023-04-03T13:11:21Z</dcterms:modified>
</cp:coreProperties>
</file>