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9" r:id="rId5"/>
    <p:sldId id="261" r:id="rId6"/>
    <p:sldId id="286" r:id="rId7"/>
    <p:sldId id="285" r:id="rId8"/>
    <p:sldId id="267" r:id="rId9"/>
    <p:sldId id="284" r:id="rId10"/>
    <p:sldId id="300" r:id="rId11"/>
    <p:sldId id="302" r:id="rId12"/>
    <p:sldId id="303" r:id="rId13"/>
    <p:sldId id="305" r:id="rId14"/>
    <p:sldId id="304" r:id="rId1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17C"/>
    <a:srgbClr val="6FA565"/>
    <a:srgbClr val="F0F0F0"/>
    <a:srgbClr val="F4F4F4"/>
    <a:srgbClr val="F2F2F2"/>
    <a:srgbClr val="F1F1F1"/>
    <a:srgbClr val="EEEEEE"/>
    <a:srgbClr val="EDEDED"/>
    <a:srgbClr val="EBEBE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0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4BF180-6E00-4D04-89DB-271B5D144D95}" type="datetime1">
              <a:rPr lang="hu-HU" smtClean="0"/>
              <a:t>2023. 04. 03.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100538-ADF4-4680-82EF-0C16A1FF0AB4}" type="datetime1">
              <a:rPr lang="hu-HU" smtClean="0"/>
              <a:t>2023. 04. 03.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646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668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883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614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53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840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491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Kattintson ide a mintacím </a:t>
            </a:r>
            <a:br>
              <a:rPr lang="hu-HU" dirty="0"/>
            </a:br>
            <a:r>
              <a:rPr lang="hu-HU" dirty="0"/>
              <a:t>stílusának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x kép listajel job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zis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Kép helyőrzője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1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2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3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51" name="Nyolcszög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5" name="Dia számának hely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22" name="Csoport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Szabadkézi sokszög: Alakzat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8" name="Szabadkézi sokszög: Alakzat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9" name="Szabadkézi sokszög: Alakzat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30" name="Szabadkézi sokszög: Alakzat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32" name="Szabadkézi sokszög: Alakzat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</p:grpSp>
      <p:sp>
        <p:nvSpPr>
          <p:cNvPr id="38" name="Kép helyőrzője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 rtl="0">
              <a:buNone/>
              <a:defRPr sz="11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9" name="Kép helyőrzője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 rtl="0">
              <a:buNone/>
              <a:defRPr sz="11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40" name="Kép helyőrzője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 rtl="0">
              <a:buNone/>
              <a:defRPr sz="11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is term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6" name="Szabadkézi sokszög: Alakza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grpSp>
        <p:nvGrpSpPr>
          <p:cNvPr id="43" name="Csoport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Lekerekített téglalap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45" name="Lekerekített téglalap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6" name="Téglalap: Lekerekített sarkok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7" name="Lekerekített téglalap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8" name="Lekerekített téglalap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51" name="Ellipszis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 dirty="0"/>
              <a:t>Kiemelt szöveg kerülhet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Kép helyőrzőj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Szúrja be, vagy húzza a képet ide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számok 1. lehetősé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hu-HU" dirty="0"/>
              <a:t>1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hu-H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 bekeretez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1. szakasz címe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hu-HU" dirty="0"/>
              <a:t>2. szakasz címe</a:t>
            </a:r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hu-HU" dirty="0"/>
              <a:t>3. szakasz címe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temte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 hely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17" name="Szöveg hely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1" name="Szöveg hely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2" name="Szöveg hely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5" name="Szöveg hely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6" name="Szöveg hely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28" name="Szöveg hely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0" name="Szöveg hely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1" name="Szöveg hely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2" name="Szöveg hely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3" name="Szöveg hely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4" name="Szöveg hely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5" name="Szöveg hely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6" name="Szöveg hely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7" name="Szöveg hely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8" name="Szöveg hely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9" name="Szöveg hely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0" name="Szöveg hely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1" name="Szöveg hely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2" name="Szöveg hely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3" name="Szöveg hely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4" name="Szöveg hely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5" name="Szöveg hely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6" name="Szöveg hely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7" name="Szöveg hely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8" name="Szöveg hely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9" name="Szöveg hely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Elem címe</a:t>
            </a:r>
          </a:p>
        </p:txBody>
      </p:sp>
      <p:sp>
        <p:nvSpPr>
          <p:cNvPr id="50" name="Szöveg hely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hónap, nap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pat 3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Név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Név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Név</a:t>
            </a:r>
          </a:p>
        </p:txBody>
      </p:sp>
      <p:sp>
        <p:nvSpPr>
          <p:cNvPr id="24" name="Kép helyőrzőj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5" name="Kép helyőrzőj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6" name="Kép helyőrzőj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Rövid </a:t>
            </a:r>
            <a:r>
              <a:rPr lang="hu-HU" dirty="0" err="1"/>
              <a:t>bio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 dirty="0"/>
              <a:t>Rövid </a:t>
            </a:r>
            <a:r>
              <a:rPr lang="hu-HU" dirty="0" err="1"/>
              <a:t>bio</a:t>
            </a:r>
            <a:endParaRPr lang="hu-HU" dirty="0"/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 dirty="0"/>
              <a:t>Rövid </a:t>
            </a:r>
            <a:r>
              <a:rPr lang="hu-HU" dirty="0" err="1"/>
              <a:t>bio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pat 6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</a:t>
            </a:r>
          </a:p>
        </p:txBody>
      </p:sp>
      <p:sp>
        <p:nvSpPr>
          <p:cNvPr id="23" name="Kép helyőrzőj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4" name="Kép helyőrzőj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5" name="Kép helyőrzőj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6" name="Kép helyőrzőj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7" name="Kép helyőrzőj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0" name="Kép helyőrzőj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hu-HU" dirty="0"/>
              <a:t>Cím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Szabadkézi sokszög: Alakzat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Szerkesztéshez kattintson ide </a:t>
            </a:r>
            <a:br>
              <a:rPr lang="hu-HU" dirty="0"/>
            </a:br>
            <a:r>
              <a:rPr lang="hu-HU" dirty="0"/>
              <a:t>Mintacím stílusa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, ninc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öszönjük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Köszönjük!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dirty="0"/>
              <a:t>Partner száma</a:t>
            </a:r>
          </a:p>
        </p:txBody>
      </p:sp>
      <p:sp>
        <p:nvSpPr>
          <p:cNvPr id="9" name="Szöveg helye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dirty="0"/>
              <a:t>E-mail vagy közösség média fogópontja</a:t>
            </a:r>
          </a:p>
        </p:txBody>
      </p:sp>
      <p:sp>
        <p:nvSpPr>
          <p:cNvPr id="8" name="Kép helyőrzőj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Embléma</a:t>
            </a:r>
          </a:p>
        </p:txBody>
      </p:sp>
      <p:sp>
        <p:nvSpPr>
          <p:cNvPr id="10" name="Szöveg helye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dirty="0"/>
              <a:t>Webhely címe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kép és szöv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Szerkesztéshez kattintson ide </a:t>
            </a:r>
            <a:br>
              <a:rPr lang="hu-HU" dirty="0"/>
            </a:br>
            <a:r>
              <a:rPr lang="hu-HU" dirty="0"/>
              <a:t>Mintacím stílusa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6" name="Szabadkézi sokszög: Alakza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ép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1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2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3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4</a:t>
            </a:r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5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4" name="Kép helyőrzőj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2" name="Kép helyőrzőj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3" name="Kép helyőrzőj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4" name="Kép helyőrzőj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5" name="Kép helyőrzőj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x kép listajel bal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zis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Kép helyőrzőj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8" name="Kép helyőrzőj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9" name="Kép helyőrzőj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1" name="Kép helyőrzőj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1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2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3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51" name="Nyolcszög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5" name="Dia számának hely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yolcszög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69" y="6278857"/>
            <a:ext cx="2520000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hu-HU" sz="1200" dirty="0">
                <a:solidFill>
                  <a:schemeClr val="tx2"/>
                </a:solidFill>
                <a:latin typeface="+mj-lt"/>
              </a:rPr>
              <a:t>Ide kerül az emblémája vagy a neve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70" r:id="rId12"/>
    <p:sldLayoutId id="2147483653" r:id="rId13"/>
    <p:sldLayoutId id="2147483673" r:id="rId14"/>
    <p:sldLayoutId id="2147483674" r:id="rId15"/>
    <p:sldLayoutId id="2147483676" r:id="rId16"/>
    <p:sldLayoutId id="2147483677" r:id="rId17"/>
    <p:sldLayoutId id="2147483654" r:id="rId18"/>
    <p:sldLayoutId id="2147483660" r:id="rId19"/>
    <p:sldLayoutId id="2147483661" r:id="rId20"/>
    <p:sldLayoutId id="214748367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limatipp.hu/hirek/felkapott/a-napelem-elonyei-es-hatranyai?fbclid=IwAR09uTWId4DLLQLFc7BdS6leE93YDSfOmhlbe7tVlnf74xc428k5BOTkVFg" TargetMode="External"/><Relationship Id="rId7" Type="http://schemas.openxmlformats.org/officeDocument/2006/relationships/hyperlink" Target="https://solarzone.hu/a-napelem-mukodeserol-ertheton/?fbclid=IwAR0IpwwXDVl5tVE7CI-dBcTXiT7uthEiFSvTFW4zQepcP_ca3UVXnW2LK3o" TargetMode="External"/><Relationship Id="rId2" Type="http://schemas.openxmlformats.org/officeDocument/2006/relationships/hyperlink" Target="https://napelem.palyazat.gov.hu/?fbclid=IwAR0Ympu1j06I2Ntwdwea3wa6_5bGYAOtjtP_RmsxiXfOTgcZmoUzG7-DAC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ergieadvisor.org/economic-benefits-of-solar-energy/?fbclid=IwAR0PrLx62z7D1t3RgG3FpTBw88NKpnG-oli8SkZuKoLkvLpph3FrxBtAxY8" TargetMode="External"/><Relationship Id="rId5" Type="http://schemas.openxmlformats.org/officeDocument/2006/relationships/hyperlink" Target="https://napelemtanacsok.hu/napenergia-elony-hatrany/?fbclid=IwAR1N5oZGLMpFP80zNVHN-btEk8b5pUGGuFKU39YVlFynLOpVDDVoLeNNZrw" TargetMode="External"/><Relationship Id="rId4" Type="http://schemas.openxmlformats.org/officeDocument/2006/relationships/hyperlink" Target="https://tozsdeforum.hu/gazdasag/nyersanyag/energiagazdalkodas-a-fosszilis-energiahordozok-jovoje/?fbclid=IwAR2A1DN5LE9mUXydzHJu3yR-JP56UFw5wXvi4Xl4iZidajYFrMWR-SC6B2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helyőrzője 19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236"/>
          <a:stretch/>
        </p:blipFill>
        <p:spPr>
          <a:xfrm>
            <a:off x="79131" y="79131"/>
            <a:ext cx="12036670" cy="6702669"/>
          </a:xfr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466" y="1495626"/>
            <a:ext cx="6840000" cy="2398225"/>
          </a:xfrm>
          <a:noFill/>
        </p:spPr>
        <p:txBody>
          <a:bodyPr rtlCol="0"/>
          <a:lstStyle/>
          <a:p>
            <a:pPr algn="ctr" rtl="0"/>
            <a:r>
              <a:rPr lang="hu-H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-18"/>
              </a:rPr>
              <a:t>A fényesebb jövőért</a:t>
            </a:r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31" y="5310346"/>
            <a:ext cx="12036670" cy="1471454"/>
          </a:xfrm>
          <a:solidFill>
            <a:schemeClr val="bg2">
              <a:lumMod val="10000"/>
              <a:alpha val="40000"/>
            </a:schemeClr>
          </a:solidFill>
        </p:spPr>
        <p:txBody>
          <a:bodyPr rtlCol="0"/>
          <a:lstStyle/>
          <a:p>
            <a:pPr algn="ct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-18"/>
              </a:rPr>
              <a:t>Géniusz csapat</a:t>
            </a:r>
          </a:p>
          <a:p>
            <a:pPr algn="ct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-18"/>
              </a:rPr>
              <a:t>Hajdúböszörményi Bocskai István Gimnázium</a:t>
            </a:r>
          </a:p>
          <a:p>
            <a:pPr algn="ctr" rtl="0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-18"/>
              </a:rPr>
              <a:t>Hajdúszoboszló, 2023.03.24.</a:t>
            </a:r>
          </a:p>
          <a:p>
            <a:pPr rtl="0"/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5005321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32000" y="1263192"/>
            <a:ext cx="11340000" cy="5323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Gill Sans MT Condensed" panose="020B0506020104020203" pitchFamily="34" charset="-18"/>
                <a:hlinkClick r:id="rId2"/>
              </a:rPr>
              <a:t>https://napelem.palyazat.gov.hu/?fbclid=IwAR0Ympu1j06I2Ntwdwea3wa6_5bGYAOtjtP_RmsxiXfOTgcZmoUzG7-DACM</a:t>
            </a:r>
            <a:endParaRPr lang="hu-HU" sz="2400" dirty="0">
              <a:latin typeface="Gill Sans MT Condensed" panose="020B05060201040202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Gill Sans MT Condensed" panose="020B0506020104020203" pitchFamily="34" charset="-18"/>
                <a:hlinkClick r:id="rId3"/>
              </a:rPr>
              <a:t>https://klimatipp.hu/hirek/felkapott/a-napelem-elonyei-es-hatranyai?fbclid=IwAR09uTWId4DLLQLFc7BdS6leE93YDSfOmhlbe7tVlnf74xc428k5BOTkVFg</a:t>
            </a:r>
            <a:endParaRPr lang="hu-HU" sz="2400" dirty="0">
              <a:latin typeface="Gill Sans MT Condensed" panose="020B05060201040202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Gill Sans MT Condensed" panose="020B0506020104020203" pitchFamily="34" charset="-18"/>
                <a:hlinkClick r:id="rId4"/>
              </a:rPr>
              <a:t>https://tozsdeforum.hu/gazdasag/nyersanyag/energiagazdalkodas-a-fosszilis-energiahordozok-jovoje/?fbclid=IwAR2A1DN5LE9mUXydzHJu3yR-JP56UFw5wXvi4Xl4iZidajYFrMWR-SC6B2o</a:t>
            </a:r>
            <a:endParaRPr lang="hu-HU" sz="2400" dirty="0">
              <a:latin typeface="Gill Sans MT Condensed" panose="020B05060201040202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Gill Sans MT Condensed" panose="020B0506020104020203" pitchFamily="34" charset="-18"/>
                <a:hlinkClick r:id="rId5"/>
              </a:rPr>
              <a:t>https://napelemtanacsok.hu/napenergia-elony-hatrany/?fbclid=IwAR1N5oZGLMpFP80zNVHN-btEk8b5pUGGuFKU39YVlFynLOpVDDVoLeNNZrw</a:t>
            </a:r>
            <a:endParaRPr lang="hu-HU" sz="2400" dirty="0">
              <a:latin typeface="Gill Sans MT Condensed" panose="020B05060201040202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Gill Sans MT Condensed" panose="020B0506020104020203" pitchFamily="34" charset="-18"/>
                <a:hlinkClick r:id="rId6"/>
              </a:rPr>
              <a:t>https://energieadvisor.org/economic-benefits-of-solar-energy/?fbclid=IwAR0PrLx62z7D1t3RgG3FpTBw88NKpnG-oli8SkZuKoLkvLpph3FrxBtAxY8</a:t>
            </a:r>
            <a:endParaRPr lang="hu-HU" sz="2400" dirty="0">
              <a:latin typeface="Gill Sans MT Condensed" panose="020B05060201040202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Gill Sans MT Condensed" panose="020B0506020104020203" pitchFamily="34" charset="-18"/>
                <a:hlinkClick r:id="rId7"/>
              </a:rPr>
              <a:t>https://solarzone.hu/a-napelem-mukodeserol-ertheton/?fbclid=IwAR0IpwwXDVl5tVE7CI-dBcTXiT7uthEiFSvTFW4zQepcP_ca3UVXnW2LK3o</a:t>
            </a:r>
            <a:endParaRPr lang="hu-HU" sz="2400" dirty="0">
              <a:latin typeface="Gill Sans MT Condensed" panose="020B0506020104020203" pitchFamily="34" charset="-18"/>
            </a:endParaRPr>
          </a:p>
          <a:p>
            <a:pPr marL="0" indent="0">
              <a:buNone/>
            </a:pPr>
            <a:endParaRPr lang="hu-HU" sz="2400" dirty="0">
              <a:latin typeface="Gill Sans MT Condensed" panose="020B0506020104020203" pitchFamily="34" charset="-18"/>
            </a:endParaRP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306381" y="291775"/>
            <a:ext cx="11340000" cy="755190"/>
          </a:xfrm>
        </p:spPr>
        <p:txBody>
          <a:bodyPr/>
          <a:lstStyle/>
          <a:p>
            <a:r>
              <a:rPr lang="hu-HU" sz="6000" b="1" dirty="0">
                <a:latin typeface="Gill Sans MT Condensed" panose="020B0506020104020203" pitchFamily="34" charset="-18"/>
              </a:rPr>
              <a:t>Hivatkozások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u-HU" smtClean="0"/>
              <a:pPr rtl="0"/>
              <a:t>10</a:t>
            </a:fld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534400" y="6155190"/>
            <a:ext cx="27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969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helyőrzője 19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437"/>
          <a:stretch/>
        </p:blipFill>
        <p:spPr>
          <a:xfrm>
            <a:off x="86714" y="86714"/>
            <a:ext cx="12018572" cy="6684572"/>
          </a:xfrm>
        </p:spPr>
      </p:pic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207700" y="2231348"/>
            <a:ext cx="9776600" cy="1668993"/>
          </a:xfrm>
          <a:noFill/>
        </p:spPr>
        <p:txBody>
          <a:bodyPr/>
          <a:lstStyle/>
          <a:p>
            <a:r>
              <a:rPr lang="hu-H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-18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27149746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helyőrzője 13">
            <a:extLst>
              <a:ext uri="{FF2B5EF4-FFF2-40B4-BE49-F238E27FC236}">
                <a16:creationId xmlns:a16="http://schemas.microsoft.com/office/drawing/2014/main" id="{2DD80BD6-4966-4B27-A63C-89B71D8967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" y="1208068"/>
            <a:ext cx="9106472" cy="459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99" y="5903650"/>
            <a:ext cx="11151269" cy="869693"/>
          </a:xfrm>
        </p:spPr>
        <p:txBody>
          <a:bodyPr rtlCol="0"/>
          <a:lstStyle/>
          <a:p>
            <a:pPr algn="l"/>
            <a:r>
              <a:rPr lang="hu-HU" sz="3600" b="1" dirty="0">
                <a:latin typeface="Gill Sans MT Condensed" panose="020B0506020104020203" pitchFamily="34" charset="-18"/>
              </a:rPr>
              <a:t>A fosszilis energiahordozók használata.</a:t>
            </a:r>
          </a:p>
        </p:txBody>
      </p:sp>
      <p:sp>
        <p:nvSpPr>
          <p:cNvPr id="30" name="Dia számának hely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307595"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/>
          <a:p>
            <a:pPr rtl="0"/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 Condensed" panose="020B0506020104020203" pitchFamily="34" charset="-18"/>
              </a:rPr>
              <a:t>2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9132" y="196063"/>
            <a:ext cx="7088957" cy="7906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 Condensed" panose="020B0506020104020203" pitchFamily="34" charset="-18"/>
              </a:rPr>
              <a:t>A probléma</a:t>
            </a:r>
          </a:p>
        </p:txBody>
      </p:sp>
      <p:pic>
        <p:nvPicPr>
          <p:cNvPr id="32" name="Picture 2" descr="Alternativa desde los años 90 a la construcción insostenibl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r="7589"/>
          <a:stretch/>
        </p:blipFill>
        <p:spPr bwMode="auto">
          <a:xfrm>
            <a:off x="9574764" y="196063"/>
            <a:ext cx="2372042" cy="21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432000"/>
            <a:ext cx="11340000" cy="798403"/>
          </a:xfrm>
        </p:spPr>
        <p:txBody>
          <a:bodyPr rtlCol="0"/>
          <a:lstStyle/>
          <a:p>
            <a:pPr rtl="0"/>
            <a:r>
              <a:rPr lang="hu-HU" sz="6000" b="1" dirty="0">
                <a:latin typeface="Gill Sans MT Condensed" panose="020B0506020104020203" pitchFamily="34" charset="-18"/>
              </a:rPr>
              <a:t>Következmények</a:t>
            </a:r>
          </a:p>
        </p:txBody>
      </p:sp>
      <p:pic>
        <p:nvPicPr>
          <p:cNvPr id="67" name="Kép helyőrzője 66" descr="Felhő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8546" y="2368715"/>
            <a:ext cx="854075" cy="854075"/>
          </a:xfrm>
          <a:noFill/>
        </p:spPr>
      </p:pic>
      <p:sp>
        <p:nvSpPr>
          <p:cNvPr id="8" name="Szöveg helye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hu-HU" sz="3200" dirty="0">
                <a:latin typeface="Gill Sans MT Condensed" panose="020B0506020104020203" pitchFamily="34" charset="-18"/>
              </a:rPr>
              <a:t>Klímaváltozás</a:t>
            </a:r>
          </a:p>
        </p:txBody>
      </p:sp>
      <p:cxnSp>
        <p:nvCxnSpPr>
          <p:cNvPr id="75" name="Egyenes összekötő 74" descr="Első elválasztó a dián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 helye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6075" y="3926334"/>
            <a:ext cx="2160587" cy="504000"/>
          </a:xfrm>
        </p:spPr>
        <p:txBody>
          <a:bodyPr rtlCol="0"/>
          <a:lstStyle/>
          <a:p>
            <a:r>
              <a:rPr lang="hu-HU" sz="3200" dirty="0">
                <a:latin typeface="Gill Sans MT Condensed" panose="020B0506020104020203" pitchFamily="34" charset="-18"/>
              </a:rPr>
              <a:t>Korlátozott mennyiség</a:t>
            </a:r>
          </a:p>
        </p:txBody>
      </p:sp>
      <p:cxnSp>
        <p:nvCxnSpPr>
          <p:cNvPr id="77" name="Egyenes összekötő 76" descr="Második elválasztó a dián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hu-HU" sz="3200" dirty="0">
                <a:latin typeface="Gill Sans MT Condensed" panose="020B0506020104020203" pitchFamily="34" charset="-18"/>
              </a:rPr>
              <a:t>Áremelkedés</a:t>
            </a:r>
          </a:p>
        </p:txBody>
      </p:sp>
      <p:cxnSp>
        <p:nvCxnSpPr>
          <p:cNvPr id="78" name="Egyenes összekötő 77" descr="Harmadik elválasztó a dián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Kép helyőrzője 162" descr="Pálmafa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61342" y="2368715"/>
            <a:ext cx="854075" cy="854075"/>
          </a:xfr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r>
              <a:rPr lang="hu-HU" sz="3200" dirty="0">
                <a:latin typeface="Gill Sans MT Condensed" panose="020B0506020104020203" pitchFamily="34" charset="-18"/>
              </a:rPr>
              <a:t>Gazdasági hatás</a:t>
            </a:r>
          </a:p>
        </p:txBody>
      </p:sp>
      <p:cxnSp>
        <p:nvCxnSpPr>
          <p:cNvPr id="79" name="Egyenes összekötő 78" descr="Negyedik elválasztó a dián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Kép helyőrzője 164" descr="Gyár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69642" y="2358088"/>
            <a:ext cx="854075" cy="854075"/>
          </a:xfrm>
          <a:noFill/>
          <a:ln>
            <a:noFill/>
          </a:ln>
        </p:spPr>
      </p:pic>
      <p:sp>
        <p:nvSpPr>
          <p:cNvPr id="12" name="Szöveg helye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r>
              <a:rPr lang="hu-HU" sz="3200" dirty="0">
                <a:latin typeface="Gill Sans MT Condensed" panose="020B0506020104020203" pitchFamily="34" charset="-18"/>
              </a:rPr>
              <a:t>Környezet- és energiatudatosság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Condensed" panose="020B0506020104020203" pitchFamily="34" charset="-18"/>
              </a:rPr>
              <a:pPr rtl="0"/>
              <a:t>3</a:t>
            </a:fld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3372451" y="2465531"/>
            <a:ext cx="868627" cy="639193"/>
            <a:chOff x="3372451" y="2465531"/>
            <a:chExt cx="868627" cy="639193"/>
          </a:xfrm>
        </p:grpSpPr>
        <p:sp>
          <p:nvSpPr>
            <p:cNvPr id="16" name="Felfelé nyíl 15"/>
            <p:cNvSpPr/>
            <p:nvPr/>
          </p:nvSpPr>
          <p:spPr>
            <a:xfrm>
              <a:off x="3880220" y="2465532"/>
              <a:ext cx="360858" cy="639192"/>
            </a:xfrm>
            <a:prstGeom prst="upArrow">
              <a:avLst/>
            </a:prstGeom>
            <a:solidFill>
              <a:srgbClr val="7BB66F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Felfelé nyíl 25"/>
            <p:cNvSpPr/>
            <p:nvPr/>
          </p:nvSpPr>
          <p:spPr>
            <a:xfrm rot="10800000">
              <a:off x="3372451" y="2465531"/>
              <a:ext cx="360858" cy="639192"/>
            </a:xfrm>
            <a:prstGeom prst="upArrow">
              <a:avLst/>
            </a:prstGeom>
            <a:solidFill>
              <a:srgbClr val="7BB66F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5674378" y="2277295"/>
            <a:ext cx="85484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6000" b="1" dirty="0">
                <a:solidFill>
                  <a:srgbClr val="7BB66F"/>
                </a:solidFill>
              </a:rPr>
              <a:t>€</a:t>
            </a:r>
          </a:p>
        </p:txBody>
      </p:sp>
      <p:sp>
        <p:nvSpPr>
          <p:cNvPr id="30" name="Felfelé nyíl 29"/>
          <p:cNvSpPr/>
          <p:nvPr/>
        </p:nvSpPr>
        <p:spPr>
          <a:xfrm rot="5400000">
            <a:off x="4746664" y="2487330"/>
            <a:ext cx="412215" cy="61684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elfelé nyíl 24"/>
          <p:cNvSpPr/>
          <p:nvPr/>
        </p:nvSpPr>
        <p:spPr>
          <a:xfrm rot="5400000">
            <a:off x="7044723" y="2487330"/>
            <a:ext cx="412215" cy="61684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534400" y="6155190"/>
            <a:ext cx="27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Környezettudatosság – Összefogás a fenntartható jövőért! – DEBRECEN  BUSINESS SERVICE CEN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13914" b="5924"/>
          <a:stretch/>
        </p:blipFill>
        <p:spPr bwMode="auto">
          <a:xfrm>
            <a:off x="7181131" y="75414"/>
            <a:ext cx="4932312" cy="6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343564"/>
            <a:ext cx="11340000" cy="905844"/>
          </a:xfrm>
        </p:spPr>
        <p:txBody>
          <a:bodyPr rtlCol="0"/>
          <a:lstStyle/>
          <a:p>
            <a:pPr rtl="0"/>
            <a:r>
              <a:rPr lang="hu-HU" sz="6000" b="1" dirty="0">
                <a:latin typeface="Gill Sans MT Condensed" panose="020B0506020104020203" pitchFamily="34" charset="-18"/>
              </a:rPr>
              <a:t>A megoldás</a:t>
            </a:r>
          </a:p>
        </p:txBody>
      </p:sp>
      <p:pic>
        <p:nvPicPr>
          <p:cNvPr id="93" name="Kép helyőrzője 92" descr="nagyító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Szöveg helye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hu-HU" sz="2800" dirty="0">
                <a:latin typeface="Gill Sans MT Condensed" panose="020B0506020104020203" pitchFamily="34" charset="-18"/>
              </a:rPr>
              <a:t>Megújuló energiaforrások</a:t>
            </a:r>
          </a:p>
          <a:p>
            <a:pPr rtl="0"/>
            <a:endParaRPr lang="hu-HU" sz="2400" dirty="0">
              <a:latin typeface="Gill Sans MT Condensed" panose="020B0506020104020203" pitchFamily="34" charset="-18"/>
            </a:endParaRPr>
          </a:p>
        </p:txBody>
      </p:sp>
      <p:cxnSp>
        <p:nvCxnSpPr>
          <p:cNvPr id="75" name="Egyenes összekötő 74" descr="Első elválasztó a dián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 helye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u-HU" sz="2800" dirty="0">
                <a:latin typeface="Gill Sans MT Condensed" panose="020B0506020104020203" pitchFamily="34" charset="-18"/>
              </a:rPr>
              <a:t>Napenergia felhasználása</a:t>
            </a:r>
          </a:p>
        </p:txBody>
      </p:sp>
      <p:cxnSp>
        <p:nvCxnSpPr>
          <p:cNvPr id="77" name="Egyenes összekötő 76" descr="Második elválasztó a dián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hu-HU" sz="2800" dirty="0">
                <a:latin typeface="Gill Sans MT Condensed" panose="020B0506020104020203" pitchFamily="34" charset="-18"/>
              </a:rPr>
              <a:t>Környezettudatos otthonok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01056" y="6253524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hu-HU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Condensed" panose="020B0506020104020203" pitchFamily="34" charset="-18"/>
              </a:rPr>
              <a:pPr rtl="0"/>
              <a:t>4</a:t>
            </a:fld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18" name="Kép helyőrzője 92" descr="nagyító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77566" y="2368722"/>
            <a:ext cx="854075" cy="854075"/>
          </a:xfrm>
        </p:spPr>
      </p:pic>
      <p:pic>
        <p:nvPicPr>
          <p:cNvPr id="19" name="Kép helyőrzője 92" descr="nagyító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75442" y="2358091"/>
            <a:ext cx="854075" cy="854075"/>
          </a:xfrm>
        </p:spPr>
      </p:pic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rtl="0"/>
              <a:t>5</a:t>
            </a:fld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534400" y="6155190"/>
            <a:ext cx="27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461912"/>
            <a:ext cx="7785886" cy="63159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59" y="1292355"/>
            <a:ext cx="8328589" cy="529483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81458" y="311085"/>
            <a:ext cx="7173798" cy="876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 Condensed" panose="020B0506020104020203" pitchFamily="34" charset="-18"/>
              </a:rPr>
              <a:t>A napelemes rendszer</a:t>
            </a:r>
          </a:p>
        </p:txBody>
      </p:sp>
    </p:spTree>
    <p:extLst>
      <p:ext uri="{BB962C8B-B14F-4D97-AF65-F5344CB8AC3E}">
        <p14:creationId xmlns:p14="http://schemas.microsoft.com/office/powerpoint/2010/main" val="30937842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827" y="106313"/>
            <a:ext cx="4703542" cy="973833"/>
          </a:xfrm>
        </p:spPr>
        <p:txBody>
          <a:bodyPr rtlCol="0"/>
          <a:lstStyle/>
          <a:p>
            <a:pPr rtl="0"/>
            <a:r>
              <a:rPr lang="hu-HU" sz="5400" b="1" dirty="0">
                <a:latin typeface="Gill Sans MT Condensed" panose="020B0506020104020203" pitchFamily="34" charset="-18"/>
              </a:rPr>
              <a:t>A napelemek előnyei</a:t>
            </a:r>
          </a:p>
        </p:txBody>
      </p:sp>
      <p:sp>
        <p:nvSpPr>
          <p:cNvPr id="78" name="Szöveg helye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544715"/>
            <a:ext cx="3160086" cy="921889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hu-HU" sz="3200" dirty="0">
                <a:latin typeface="Gill Sans MT Condensed" panose="020B0506020104020203" pitchFamily="34" charset="-18"/>
              </a:rPr>
              <a:t>Megújuló energia</a:t>
            </a:r>
          </a:p>
        </p:txBody>
      </p:sp>
      <p:cxnSp>
        <p:nvCxnSpPr>
          <p:cNvPr id="79" name="Egyenes összekötő 78" descr="Első elválasztó a dián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851240"/>
            <a:ext cx="2902100" cy="71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zöveg helye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244141"/>
            <a:ext cx="3160086" cy="835702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hu-HU" sz="3200" dirty="0">
                <a:latin typeface="Gill Sans MT Condensed" panose="020B0506020104020203" pitchFamily="34" charset="-18"/>
              </a:rPr>
              <a:t>Változatos alkalmazások</a:t>
            </a:r>
          </a:p>
          <a:p>
            <a:pPr rtl="0"/>
            <a:endParaRPr lang="hu-HU" sz="2400" dirty="0">
              <a:latin typeface="Gill Sans MT Condensed" panose="020B0506020104020203" pitchFamily="34" charset="-18"/>
            </a:endParaRPr>
          </a:p>
        </p:txBody>
      </p:sp>
      <p:sp>
        <p:nvSpPr>
          <p:cNvPr id="77" name="Szöveg helye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08777"/>
            <a:ext cx="3160086" cy="835702"/>
          </a:xfrm>
        </p:spPr>
        <p:txBody>
          <a:bodyPr rtlCol="0"/>
          <a:lstStyle/>
          <a:p>
            <a:pPr rtl="0"/>
            <a:r>
              <a:rPr lang="hu-HU" sz="3200" dirty="0">
                <a:latin typeface="Gill Sans MT Condensed" panose="020B0506020104020203" pitchFamily="34" charset="-18"/>
              </a:rPr>
              <a:t>Alacsony </a:t>
            </a:r>
            <a:r>
              <a:rPr lang="hu-HU" sz="3200">
                <a:latin typeface="Gill Sans MT Condensed" panose="020B0506020104020203" pitchFamily="34" charset="-18"/>
              </a:rPr>
              <a:t>üzemeltetési költség</a:t>
            </a:r>
            <a:endParaRPr lang="hu-HU" sz="3200" dirty="0">
              <a:latin typeface="Gill Sans MT Condensed" panose="020B0506020104020203" pitchFamily="34" charset="-18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7424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hu-H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rtl="0"/>
              <a:t>6</a:t>
            </a:fld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Nap 12"/>
          <p:cNvSpPr/>
          <p:nvPr/>
        </p:nvSpPr>
        <p:spPr>
          <a:xfrm>
            <a:off x="7316125" y="1630903"/>
            <a:ext cx="902149" cy="835701"/>
          </a:xfrm>
          <a:prstGeom prst="sun">
            <a:avLst/>
          </a:prstGeom>
          <a:solidFill>
            <a:srgbClr val="FE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297D53"/>
              </a:solidFill>
            </a:endParaRPr>
          </a:p>
        </p:txBody>
      </p:sp>
      <p:sp>
        <p:nvSpPr>
          <p:cNvPr id="22" name="Nap 21"/>
          <p:cNvSpPr/>
          <p:nvPr/>
        </p:nvSpPr>
        <p:spPr>
          <a:xfrm>
            <a:off x="7316124" y="4808778"/>
            <a:ext cx="902149" cy="835701"/>
          </a:xfrm>
          <a:prstGeom prst="sun">
            <a:avLst/>
          </a:prstGeom>
          <a:solidFill>
            <a:srgbClr val="FE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297D53"/>
              </a:solidFill>
            </a:endParaRPr>
          </a:p>
        </p:txBody>
      </p:sp>
      <p:sp>
        <p:nvSpPr>
          <p:cNvPr id="23" name="Nap 22"/>
          <p:cNvSpPr/>
          <p:nvPr/>
        </p:nvSpPr>
        <p:spPr>
          <a:xfrm>
            <a:off x="7316124" y="3244142"/>
            <a:ext cx="902149" cy="835701"/>
          </a:xfrm>
          <a:prstGeom prst="sun">
            <a:avLst/>
          </a:prstGeom>
          <a:solidFill>
            <a:srgbClr val="FE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ECE34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534400" y="6155190"/>
            <a:ext cx="27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06313"/>
            <a:ext cx="6259399" cy="666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Egyenes összekötő 18" descr="Első elválasztó a dián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442206"/>
            <a:ext cx="2902100" cy="71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827" y="106313"/>
            <a:ext cx="4703542" cy="973833"/>
          </a:xfrm>
        </p:spPr>
        <p:txBody>
          <a:bodyPr rtlCol="0"/>
          <a:lstStyle/>
          <a:p>
            <a:pPr rtl="0"/>
            <a:r>
              <a:rPr lang="hu-HU" sz="5400" b="1" dirty="0">
                <a:latin typeface="Gill Sans MT Condensed" panose="020B0506020104020203" pitchFamily="34" charset="-18"/>
              </a:rPr>
              <a:t>A napelemek hátrányai</a:t>
            </a:r>
          </a:p>
        </p:txBody>
      </p:sp>
      <p:sp>
        <p:nvSpPr>
          <p:cNvPr id="78" name="Szöveg helye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544715"/>
            <a:ext cx="3160086" cy="921889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hu-HU" sz="3200" dirty="0">
                <a:latin typeface="Gill Sans MT Condensed" panose="020B0506020104020203" pitchFamily="34" charset="-18"/>
              </a:rPr>
              <a:t>Magas kezdeti költség</a:t>
            </a:r>
          </a:p>
        </p:txBody>
      </p:sp>
      <p:cxnSp>
        <p:nvCxnSpPr>
          <p:cNvPr id="79" name="Egyenes összekötő 78" descr="Első elválasztó a dián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851240"/>
            <a:ext cx="2902100" cy="71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zöveg helye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244141"/>
            <a:ext cx="3160086" cy="835702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hu-HU" sz="3200" dirty="0">
                <a:latin typeface="Gill Sans MT Condensed" panose="020B0506020104020203" pitchFamily="34" charset="-18"/>
              </a:rPr>
              <a:t>Időjárásfüggő</a:t>
            </a:r>
          </a:p>
        </p:txBody>
      </p:sp>
      <p:sp>
        <p:nvSpPr>
          <p:cNvPr id="77" name="Szöveg helye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08777"/>
            <a:ext cx="3160086" cy="835702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hu-HU" sz="3200" dirty="0">
                <a:latin typeface="Gill Sans MT Condensed" panose="020B0506020104020203" pitchFamily="34" charset="-18"/>
              </a:rPr>
              <a:t>Környezetszennyezés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7424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hu-H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rtl="0"/>
              <a:t>7</a:t>
            </a:fld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Nap 12"/>
          <p:cNvSpPr/>
          <p:nvPr/>
        </p:nvSpPr>
        <p:spPr>
          <a:xfrm>
            <a:off x="7316125" y="1630903"/>
            <a:ext cx="902149" cy="835701"/>
          </a:xfrm>
          <a:prstGeom prst="sun">
            <a:avLst/>
          </a:prstGeom>
          <a:solidFill>
            <a:srgbClr val="FE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297D53"/>
              </a:solidFill>
            </a:endParaRPr>
          </a:p>
        </p:txBody>
      </p:sp>
      <p:sp>
        <p:nvSpPr>
          <p:cNvPr id="22" name="Nap 21"/>
          <p:cNvSpPr/>
          <p:nvPr/>
        </p:nvSpPr>
        <p:spPr>
          <a:xfrm>
            <a:off x="7316124" y="4808778"/>
            <a:ext cx="902149" cy="835701"/>
          </a:xfrm>
          <a:prstGeom prst="sun">
            <a:avLst/>
          </a:prstGeom>
          <a:solidFill>
            <a:srgbClr val="FE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297D53"/>
              </a:solidFill>
            </a:endParaRPr>
          </a:p>
        </p:txBody>
      </p:sp>
      <p:sp>
        <p:nvSpPr>
          <p:cNvPr id="23" name="Nap 22"/>
          <p:cNvSpPr/>
          <p:nvPr/>
        </p:nvSpPr>
        <p:spPr>
          <a:xfrm>
            <a:off x="7316124" y="3244142"/>
            <a:ext cx="902149" cy="835701"/>
          </a:xfrm>
          <a:prstGeom prst="sun">
            <a:avLst/>
          </a:prstGeom>
          <a:solidFill>
            <a:srgbClr val="FE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ECE34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534400" y="6155190"/>
            <a:ext cx="27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106312"/>
            <a:ext cx="6212264" cy="664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Egyenes összekötő 18" descr="Első elválasztó a dián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442206"/>
            <a:ext cx="2902100" cy="71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9211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51" y="75415"/>
            <a:ext cx="4524865" cy="6683603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39365" y="273377"/>
            <a:ext cx="11432635" cy="1093510"/>
          </a:xfrm>
        </p:spPr>
        <p:txBody>
          <a:bodyPr/>
          <a:lstStyle/>
          <a:p>
            <a:r>
              <a:rPr lang="hu-HU" sz="6000" b="1" dirty="0">
                <a:latin typeface="Gill Sans MT Condensed" panose="020B0506020104020203" pitchFamily="34" charset="-18"/>
              </a:rPr>
              <a:t>A napelemek használatának hatásai</a:t>
            </a:r>
            <a:br>
              <a:rPr lang="hu-HU" dirty="0">
                <a:latin typeface="Gill Sans MT Condensed" panose="020B0506020104020203" pitchFamily="34" charset="-18"/>
              </a:rPr>
            </a:br>
            <a:r>
              <a:rPr lang="hu-HU" dirty="0">
                <a:latin typeface="Gill Sans MT Condensed" panose="020B0506020104020203" pitchFamily="34" charset="-18"/>
              </a:rPr>
              <a:t> 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431800" y="3926334"/>
            <a:ext cx="2160000" cy="1117006"/>
          </a:xfrm>
        </p:spPr>
        <p:txBody>
          <a:bodyPr/>
          <a:lstStyle/>
          <a:p>
            <a:r>
              <a:rPr lang="hu-HU" sz="2800" dirty="0">
                <a:latin typeface="Gill Sans MT Condensed" panose="020B0506020104020203" pitchFamily="34" charset="-18"/>
              </a:rPr>
              <a:t>Csökkenő környezetszennyezés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7"/>
          </p:nvPr>
        </p:nvSpPr>
        <p:spPr>
          <a:xfrm>
            <a:off x="2726076" y="3926334"/>
            <a:ext cx="2160587" cy="1117005"/>
          </a:xfrm>
        </p:spPr>
        <p:txBody>
          <a:bodyPr/>
          <a:lstStyle/>
          <a:p>
            <a:r>
              <a:rPr lang="hu-HU" sz="2800" dirty="0">
                <a:latin typeface="Gill Sans MT Condensed" panose="020B0506020104020203" pitchFamily="34" charset="-18"/>
              </a:rPr>
              <a:t>A globális felmelegedés mérsékelése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8"/>
          </p:nvPr>
        </p:nvSpPr>
        <p:spPr>
          <a:xfrm>
            <a:off x="5020543" y="3926335"/>
            <a:ext cx="2160588" cy="1117004"/>
          </a:xfrm>
        </p:spPr>
        <p:txBody>
          <a:bodyPr/>
          <a:lstStyle/>
          <a:p>
            <a:r>
              <a:rPr lang="hu-HU" sz="2800" dirty="0">
                <a:latin typeface="Gill Sans MT Condensed" panose="020B0506020104020203" pitchFamily="34" charset="-18"/>
              </a:rPr>
              <a:t>Az energiahordozókkal való kereskedelem megváltozása</a:t>
            </a:r>
          </a:p>
          <a:p>
            <a:endParaRPr lang="hu-HU" sz="2800" dirty="0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u-HU" smtClean="0"/>
              <a:pPr rtl="0"/>
              <a:t>8</a:t>
            </a:fld>
            <a:endParaRPr lang="hu-HU" dirty="0"/>
          </a:p>
        </p:txBody>
      </p:sp>
      <p:pic>
        <p:nvPicPr>
          <p:cNvPr id="14" name="Kép helyőrzője 160" descr="Hőmérő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79331" y="2358091"/>
            <a:ext cx="854075" cy="854075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 rot="5400000">
            <a:off x="5666523" y="2465531"/>
            <a:ext cx="868627" cy="639193"/>
            <a:chOff x="3372451" y="2465531"/>
            <a:chExt cx="868627" cy="639193"/>
          </a:xfrm>
          <a:solidFill>
            <a:srgbClr val="8BC17C"/>
          </a:solidFill>
        </p:grpSpPr>
        <p:sp>
          <p:nvSpPr>
            <p:cNvPr id="16" name="Felfelé nyíl 15"/>
            <p:cNvSpPr/>
            <p:nvPr/>
          </p:nvSpPr>
          <p:spPr>
            <a:xfrm>
              <a:off x="3880220" y="2465532"/>
              <a:ext cx="360858" cy="639192"/>
            </a:xfrm>
            <a:prstGeom prst="upArrow">
              <a:avLst/>
            </a:prstGeom>
            <a:grpFill/>
            <a:ln>
              <a:solidFill>
                <a:srgbClr val="6FA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Felfelé nyíl 16"/>
            <p:cNvSpPr/>
            <p:nvPr/>
          </p:nvSpPr>
          <p:spPr>
            <a:xfrm rot="10800000">
              <a:off x="3372451" y="2465531"/>
              <a:ext cx="360858" cy="639192"/>
            </a:xfrm>
            <a:prstGeom prst="upArrow">
              <a:avLst/>
            </a:prstGeom>
            <a:grpFill/>
            <a:ln>
              <a:solidFill>
                <a:srgbClr val="6FA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8" name="Kép helyőrzője 164" descr="Gyár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4762" y="2358090"/>
            <a:ext cx="854075" cy="85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Egyenes összekötő 19"/>
          <p:cNvCxnSpPr/>
          <p:nvPr/>
        </p:nvCxnSpPr>
        <p:spPr>
          <a:xfrm>
            <a:off x="1235947" y="2491991"/>
            <a:ext cx="552660" cy="58280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1235947" y="2491991"/>
            <a:ext cx="552660" cy="58280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333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534400" y="6155190"/>
            <a:ext cx="27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19" name="Kép helyőrzője 18">
            <a:extLst>
              <a:ext uri="{FF2B5EF4-FFF2-40B4-BE49-F238E27FC236}">
                <a16:creationId xmlns:a16="http://schemas.microsoft.com/office/drawing/2014/main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/>
          <a:stretch/>
        </p:blipFill>
        <p:spPr>
          <a:xfrm>
            <a:off x="156369" y="64079"/>
            <a:ext cx="11941846" cy="6659809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rtl="0"/>
              <a:t>9</a:t>
            </a:fld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 txBox="1">
            <a:spLocks/>
          </p:cNvSpPr>
          <p:nvPr/>
        </p:nvSpPr>
        <p:spPr>
          <a:xfrm>
            <a:off x="156369" y="64079"/>
            <a:ext cx="11551595" cy="1164369"/>
          </a:xfrm>
          <a:prstGeom prst="rect">
            <a:avLst/>
          </a:prstGeom>
          <a:noFill/>
        </p:spPr>
        <p:txBody>
          <a:bodyPr vert="horz" lIns="288000" tIns="0" rIns="432000" bIns="14400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 Condensed" panose="020B0506020104020203" pitchFamily="34" charset="-18"/>
              </a:rPr>
              <a:t>Összegzés</a:t>
            </a:r>
          </a:p>
        </p:txBody>
      </p:sp>
    </p:spTree>
    <p:extLst>
      <p:ext uri="{BB962C8B-B14F-4D97-AF65-F5344CB8AC3E}">
        <p14:creationId xmlns:p14="http://schemas.microsoft.com/office/powerpoint/2010/main" val="299987375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-téma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048_TF16411175.potx" id="{CD353A3D-7200-4D99-B27C-A560F625EFDB}" vid="{1801907C-4796-4E5E-A6FA-7D10A2180B5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8bbae5-ae4a-4d90-8af1-e898f2f07c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042D23D8C1D1141A7C3028181AFAFAF" ma:contentTypeVersion="12" ma:contentTypeDescription="Új dokumentum létrehozása." ma:contentTypeScope="" ma:versionID="701f2d760fd2b88ffa013c24abe8ddbb">
  <xsd:schema xmlns:xsd="http://www.w3.org/2001/XMLSchema" xmlns:xs="http://www.w3.org/2001/XMLSchema" xmlns:p="http://schemas.microsoft.com/office/2006/metadata/properties" xmlns:ns3="aefc2368-cf42-46fb-91a4-14446b6c81d3" xmlns:ns4="6b8bbae5-ae4a-4d90-8af1-e898f2f07c33" targetNamespace="http://schemas.microsoft.com/office/2006/metadata/properties" ma:root="true" ma:fieldsID="6f395093a46862d6b1af8a0c96946320" ns3:_="" ns4:_="">
    <xsd:import namespace="aefc2368-cf42-46fb-91a4-14446b6c81d3"/>
    <xsd:import namespace="6b8bbae5-ae4a-4d90-8af1-e898f2f07c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c2368-cf42-46fb-91a4-14446b6c81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bbae5-ae4a-4d90-8af1-e898f2f07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7833D-5FEF-47CC-B0C9-A54CEFAED6C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b8bbae5-ae4a-4d90-8af1-e898f2f07c33"/>
    <ds:schemaRef ds:uri="aefc2368-cf42-46fb-91a4-14446b6c81d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0F6404-7E48-4E13-874A-64B8D4429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86F495-89C7-4896-A8C0-AFE8B11C1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c2368-cf42-46fb-91a4-14446b6c81d3"/>
    <ds:schemaRef ds:uri="6b8bbae5-ae4a-4d90-8af1-e898f2f07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Zöld befektetői prezentáció</Template>
  <TotalTime>0</TotalTime>
  <Words>179</Words>
  <Application>Microsoft Office PowerPoint</Application>
  <PresentationFormat>Szélesvásznú</PresentationFormat>
  <Paragraphs>55</Paragraphs>
  <Slides>11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Gill Sans MT Condensed</vt:lpstr>
      <vt:lpstr>Rockwell</vt:lpstr>
      <vt:lpstr>Times New Roman</vt:lpstr>
      <vt:lpstr>Office-téma</vt:lpstr>
      <vt:lpstr>A fényesebb jövőért</vt:lpstr>
      <vt:lpstr>PowerPoint-bemutató</vt:lpstr>
      <vt:lpstr>Következmények</vt:lpstr>
      <vt:lpstr>A megoldás</vt:lpstr>
      <vt:lpstr>PowerPoint-bemutató</vt:lpstr>
      <vt:lpstr>A napelemek előnyei</vt:lpstr>
      <vt:lpstr>A napelemek hátrányai</vt:lpstr>
      <vt:lpstr>A napelemek használatának hatásai  </vt:lpstr>
      <vt:lpstr>PowerPoint-bemutató</vt:lpstr>
      <vt:lpstr>Hivatkozások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2023-03-15T19:15:29Z</dcterms:created>
  <dcterms:modified xsi:type="dcterms:W3CDTF">2023-04-03T13:11:53Z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0x0101009042D23D8C1D1141A7C3028181AFAFAF</vt:lpwstr>
  </property>
</Properties>
</file>