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AD5D8-220A-4363-A229-72AEC5B39FC6}" v="1" dt="2023-03-20T18:55:19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22F66-CC2C-44F8-8FC4-97F11A67F0B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D43D1FF-6AAB-44EB-A623-77DC081DF5F7}">
      <dgm:prSet phldrT="[Szöveg]"/>
      <dgm:spPr/>
      <dgm:t>
        <a:bodyPr/>
        <a:lstStyle/>
        <a:p>
          <a:r>
            <a:rPr lang="hu-HU" dirty="0"/>
            <a:t>Mátrai erőmű CO</a:t>
          </a:r>
          <a:r>
            <a:rPr lang="hu-HU" baseline="-25000" dirty="0"/>
            <a:t>2</a:t>
          </a:r>
          <a:r>
            <a:rPr lang="hu-HU" baseline="0" dirty="0"/>
            <a:t> kibocsátása</a:t>
          </a:r>
        </a:p>
        <a:p>
          <a:r>
            <a:rPr lang="hu-HU" baseline="0" dirty="0"/>
            <a:t>1174g </a:t>
          </a:r>
          <a:r>
            <a:rPr lang="hu-HU" dirty="0"/>
            <a:t>CO</a:t>
          </a:r>
          <a:r>
            <a:rPr lang="hu-HU" baseline="-25000" dirty="0"/>
            <a:t>2</a:t>
          </a:r>
          <a:r>
            <a:rPr lang="hu-HU" baseline="0" dirty="0"/>
            <a:t>/kWh</a:t>
          </a:r>
          <a:endParaRPr lang="hu-HU" dirty="0"/>
        </a:p>
      </dgm:t>
    </dgm:pt>
    <dgm:pt modelId="{1EB0CF6D-7C2D-410B-B659-F41374958E14}" type="parTrans" cxnId="{1BDE2822-C238-410A-B3F9-527F7E24D005}">
      <dgm:prSet/>
      <dgm:spPr/>
      <dgm:t>
        <a:bodyPr/>
        <a:lstStyle/>
        <a:p>
          <a:endParaRPr lang="hu-HU"/>
        </a:p>
      </dgm:t>
    </dgm:pt>
    <dgm:pt modelId="{6DDB1EA5-B5B2-4FEF-BEAA-858BA7226C98}" type="sibTrans" cxnId="{1BDE2822-C238-410A-B3F9-527F7E24D005}">
      <dgm:prSet/>
      <dgm:spPr/>
      <dgm:t>
        <a:bodyPr/>
        <a:lstStyle/>
        <a:p>
          <a:endParaRPr lang="hu-HU"/>
        </a:p>
      </dgm:t>
    </dgm:pt>
    <dgm:pt modelId="{9C256FE7-07B2-4482-8206-A83B3276DBFB}">
      <dgm:prSet phldrT="[Szöveg]"/>
      <dgm:spPr/>
      <dgm:t>
        <a:bodyPr/>
        <a:lstStyle/>
        <a:p>
          <a:r>
            <a:rPr lang="hu-HU" dirty="0"/>
            <a:t>Átlagos geotermikus erőmű CO</a:t>
          </a:r>
          <a:r>
            <a:rPr lang="hu-HU" baseline="-25000" dirty="0"/>
            <a:t>2</a:t>
          </a:r>
          <a:r>
            <a:rPr lang="hu-HU" dirty="0"/>
            <a:t> kibocsátása 125g CO2/kWh</a:t>
          </a:r>
        </a:p>
      </dgm:t>
    </dgm:pt>
    <dgm:pt modelId="{34E16F27-6A7C-4B0A-8549-CFC180EA4745}" type="parTrans" cxnId="{BC0650A3-BCE4-4233-8206-D32F65577C63}">
      <dgm:prSet/>
      <dgm:spPr/>
      <dgm:t>
        <a:bodyPr/>
        <a:lstStyle/>
        <a:p>
          <a:endParaRPr lang="hu-HU"/>
        </a:p>
      </dgm:t>
    </dgm:pt>
    <dgm:pt modelId="{B0B79591-339A-4144-B35E-0D9887907D68}" type="sibTrans" cxnId="{BC0650A3-BCE4-4233-8206-D32F65577C63}">
      <dgm:prSet/>
      <dgm:spPr/>
      <dgm:t>
        <a:bodyPr/>
        <a:lstStyle/>
        <a:p>
          <a:endParaRPr lang="hu-HU"/>
        </a:p>
      </dgm:t>
    </dgm:pt>
    <dgm:pt modelId="{5D20692D-00AE-4B0A-8E67-73AEE248AB79}" type="pres">
      <dgm:prSet presAssocID="{6F122F66-CC2C-44F8-8FC4-97F11A67F0B3}" presName="compositeShape" presStyleCnt="0">
        <dgm:presLayoutVars>
          <dgm:chMax val="2"/>
          <dgm:dir/>
          <dgm:resizeHandles val="exact"/>
        </dgm:presLayoutVars>
      </dgm:prSet>
      <dgm:spPr/>
    </dgm:pt>
    <dgm:pt modelId="{272E96D6-E94B-4B0E-846E-2767CB857BD5}" type="pres">
      <dgm:prSet presAssocID="{6F122F66-CC2C-44F8-8FC4-97F11A67F0B3}" presName="ribbon" presStyleLbl="node1" presStyleIdx="0" presStyleCnt="1" custLinFactNeighborY="521"/>
      <dgm:spPr/>
    </dgm:pt>
    <dgm:pt modelId="{9EB31C0C-F871-4969-8DB9-177D19F948E4}" type="pres">
      <dgm:prSet presAssocID="{6F122F66-CC2C-44F8-8FC4-97F11A67F0B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0D26C9A1-B5E7-4BEE-BF6B-D22DEC849A06}" type="pres">
      <dgm:prSet presAssocID="{6F122F66-CC2C-44F8-8FC4-97F11A67F0B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EE3DE01-B807-4923-8D90-A37911C29021}" type="presOf" srcId="{9C256FE7-07B2-4482-8206-A83B3276DBFB}" destId="{0D26C9A1-B5E7-4BEE-BF6B-D22DEC849A06}" srcOrd="0" destOrd="0" presId="urn:microsoft.com/office/officeart/2005/8/layout/arrow6"/>
    <dgm:cxn modelId="{1BDE2822-C238-410A-B3F9-527F7E24D005}" srcId="{6F122F66-CC2C-44F8-8FC4-97F11A67F0B3}" destId="{DD43D1FF-6AAB-44EB-A623-77DC081DF5F7}" srcOrd="0" destOrd="0" parTransId="{1EB0CF6D-7C2D-410B-B659-F41374958E14}" sibTransId="{6DDB1EA5-B5B2-4FEF-BEAA-858BA7226C98}"/>
    <dgm:cxn modelId="{8F4D662F-A1D3-4719-BA9C-0D69AB896ED1}" type="presOf" srcId="{DD43D1FF-6AAB-44EB-A623-77DC081DF5F7}" destId="{9EB31C0C-F871-4969-8DB9-177D19F948E4}" srcOrd="0" destOrd="0" presId="urn:microsoft.com/office/officeart/2005/8/layout/arrow6"/>
    <dgm:cxn modelId="{7439ED6B-A6CC-4DF2-B650-50A735664028}" type="presOf" srcId="{6F122F66-CC2C-44F8-8FC4-97F11A67F0B3}" destId="{5D20692D-00AE-4B0A-8E67-73AEE248AB79}" srcOrd="0" destOrd="0" presId="urn:microsoft.com/office/officeart/2005/8/layout/arrow6"/>
    <dgm:cxn modelId="{BC0650A3-BCE4-4233-8206-D32F65577C63}" srcId="{6F122F66-CC2C-44F8-8FC4-97F11A67F0B3}" destId="{9C256FE7-07B2-4482-8206-A83B3276DBFB}" srcOrd="1" destOrd="0" parTransId="{34E16F27-6A7C-4B0A-8549-CFC180EA4745}" sibTransId="{B0B79591-339A-4144-B35E-0D9887907D68}"/>
    <dgm:cxn modelId="{12592320-0D1D-4EB4-8C26-1B14BA3BAF34}" type="presParOf" srcId="{5D20692D-00AE-4B0A-8E67-73AEE248AB79}" destId="{272E96D6-E94B-4B0E-846E-2767CB857BD5}" srcOrd="0" destOrd="0" presId="urn:microsoft.com/office/officeart/2005/8/layout/arrow6"/>
    <dgm:cxn modelId="{BB0DF138-D78F-4A4B-BCCF-E486432213B7}" type="presParOf" srcId="{5D20692D-00AE-4B0A-8E67-73AEE248AB79}" destId="{9EB31C0C-F871-4969-8DB9-177D19F948E4}" srcOrd="1" destOrd="0" presId="urn:microsoft.com/office/officeart/2005/8/layout/arrow6"/>
    <dgm:cxn modelId="{C5CBBD3A-C38E-4286-A1FC-ECD01B3CB87B}" type="presParOf" srcId="{5D20692D-00AE-4B0A-8E67-73AEE248AB79}" destId="{0D26C9A1-B5E7-4BEE-BF6B-D22DEC849A0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7EDA7-202E-4B72-98E9-BA5F15915F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4E417B2-853E-4EA0-87DB-C705BC7563C4}">
      <dgm:prSet phldrT="[Szöveg]"/>
      <dgm:spPr/>
      <dgm:t>
        <a:bodyPr/>
        <a:lstStyle/>
        <a:p>
          <a:r>
            <a:rPr lang="hu-HU" dirty="0"/>
            <a:t>4 millió tonna kibocsátott CO</a:t>
          </a:r>
          <a:r>
            <a:rPr lang="hu-HU" baseline="-25000" dirty="0"/>
            <a:t>2</a:t>
          </a:r>
          <a:endParaRPr lang="hu-HU" dirty="0"/>
        </a:p>
      </dgm:t>
    </dgm:pt>
    <dgm:pt modelId="{98D57FA3-E199-49BC-90A2-0FE1335C213F}" type="parTrans" cxnId="{F58BBDF9-E1A5-444A-B90F-A862D82C8EB9}">
      <dgm:prSet/>
      <dgm:spPr/>
      <dgm:t>
        <a:bodyPr/>
        <a:lstStyle/>
        <a:p>
          <a:endParaRPr lang="hu-HU"/>
        </a:p>
      </dgm:t>
    </dgm:pt>
    <dgm:pt modelId="{FF256F89-25C1-486B-B9C9-B044FA0C9EA8}" type="sibTrans" cxnId="{F58BBDF9-E1A5-444A-B90F-A862D82C8EB9}">
      <dgm:prSet/>
      <dgm:spPr/>
      <dgm:t>
        <a:bodyPr/>
        <a:lstStyle/>
        <a:p>
          <a:endParaRPr lang="hu-HU"/>
        </a:p>
      </dgm:t>
    </dgm:pt>
    <dgm:pt modelId="{0CDC9BA8-DA9E-4FAF-822E-0DB5A131AD7E}">
      <dgm:prSet phldrT="[Szöveg]" phldr="1"/>
      <dgm:spPr/>
      <dgm:t>
        <a:bodyPr/>
        <a:lstStyle/>
        <a:p>
          <a:endParaRPr lang="hu-HU" dirty="0"/>
        </a:p>
      </dgm:t>
    </dgm:pt>
    <dgm:pt modelId="{AA22165E-3551-4A01-9591-B98A9FD1E206}" type="sibTrans" cxnId="{D4489E20-1423-4061-B829-CEC0977DD43F}">
      <dgm:prSet/>
      <dgm:spPr/>
      <dgm:t>
        <a:bodyPr/>
        <a:lstStyle/>
        <a:p>
          <a:endParaRPr lang="hu-HU"/>
        </a:p>
      </dgm:t>
    </dgm:pt>
    <dgm:pt modelId="{5DDCB9AE-7EB9-45C6-AFED-B1B7D4EEDA3E}" type="parTrans" cxnId="{D4489E20-1423-4061-B829-CEC0977DD43F}">
      <dgm:prSet/>
      <dgm:spPr/>
      <dgm:t>
        <a:bodyPr/>
        <a:lstStyle/>
        <a:p>
          <a:endParaRPr lang="hu-HU"/>
        </a:p>
      </dgm:t>
    </dgm:pt>
    <dgm:pt modelId="{0458E4EC-90B0-4A3F-A2AC-91D67ABD5496}">
      <dgm:prSet phldrT="[Szöveg]"/>
      <dgm:spPr/>
      <dgm:t>
        <a:bodyPr/>
        <a:lstStyle/>
        <a:p>
          <a:r>
            <a:rPr lang="hu-HU" dirty="0"/>
            <a:t>3400 Gigawatt termelt áram</a:t>
          </a:r>
        </a:p>
      </dgm:t>
    </dgm:pt>
    <dgm:pt modelId="{C22B6E2A-1BBF-4769-8AD0-1CF6255BB043}" type="sibTrans" cxnId="{EA71CA73-DFDA-48E1-B7D0-EEA930AB5892}">
      <dgm:prSet/>
      <dgm:spPr/>
      <dgm:t>
        <a:bodyPr/>
        <a:lstStyle/>
        <a:p>
          <a:endParaRPr lang="hu-HU"/>
        </a:p>
      </dgm:t>
    </dgm:pt>
    <dgm:pt modelId="{8490CA2A-DA72-4A7E-8A26-7E962AEFB9F7}" type="parTrans" cxnId="{EA71CA73-DFDA-48E1-B7D0-EEA930AB5892}">
      <dgm:prSet/>
      <dgm:spPr/>
      <dgm:t>
        <a:bodyPr/>
        <a:lstStyle/>
        <a:p>
          <a:endParaRPr lang="hu-HU"/>
        </a:p>
      </dgm:t>
    </dgm:pt>
    <dgm:pt modelId="{8945348D-6052-482E-B6E1-6D0BCEA22D67}" type="pres">
      <dgm:prSet presAssocID="{2097EDA7-202E-4B72-98E9-BA5F15915F4E}" presName="linear" presStyleCnt="0">
        <dgm:presLayoutVars>
          <dgm:animLvl val="lvl"/>
          <dgm:resizeHandles val="exact"/>
        </dgm:presLayoutVars>
      </dgm:prSet>
      <dgm:spPr/>
    </dgm:pt>
    <dgm:pt modelId="{82D29498-05C7-42D2-9252-4000D31981BC}" type="pres">
      <dgm:prSet presAssocID="{44E417B2-853E-4EA0-87DB-C705BC7563C4}" presName="parentText" presStyleLbl="node1" presStyleIdx="0" presStyleCnt="2" custLinFactNeighborY="-1876">
        <dgm:presLayoutVars>
          <dgm:chMax val="0"/>
          <dgm:bulletEnabled val="1"/>
        </dgm:presLayoutVars>
      </dgm:prSet>
      <dgm:spPr/>
    </dgm:pt>
    <dgm:pt modelId="{548934F6-50C0-4875-936F-94808D929291}" type="pres">
      <dgm:prSet presAssocID="{44E417B2-853E-4EA0-87DB-C705BC7563C4}" presName="childText" presStyleLbl="revTx" presStyleIdx="0" presStyleCnt="1">
        <dgm:presLayoutVars>
          <dgm:bulletEnabled val="1"/>
        </dgm:presLayoutVars>
      </dgm:prSet>
      <dgm:spPr/>
    </dgm:pt>
    <dgm:pt modelId="{7DF32412-DF2B-446B-8976-F2DAEEEFAD4A}" type="pres">
      <dgm:prSet presAssocID="{0458E4EC-90B0-4A3F-A2AC-91D67ABD549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F22ED16-E693-489F-A208-9A441E9EF9EA}" type="presOf" srcId="{2097EDA7-202E-4B72-98E9-BA5F15915F4E}" destId="{8945348D-6052-482E-B6E1-6D0BCEA22D67}" srcOrd="0" destOrd="0" presId="urn:microsoft.com/office/officeart/2005/8/layout/vList2"/>
    <dgm:cxn modelId="{D4489E20-1423-4061-B829-CEC0977DD43F}" srcId="{44E417B2-853E-4EA0-87DB-C705BC7563C4}" destId="{0CDC9BA8-DA9E-4FAF-822E-0DB5A131AD7E}" srcOrd="0" destOrd="0" parTransId="{5DDCB9AE-7EB9-45C6-AFED-B1B7D4EEDA3E}" sibTransId="{AA22165E-3551-4A01-9591-B98A9FD1E206}"/>
    <dgm:cxn modelId="{BC7FD22B-1EE1-4A92-A61F-765AC4270056}" type="presOf" srcId="{0458E4EC-90B0-4A3F-A2AC-91D67ABD5496}" destId="{7DF32412-DF2B-446B-8976-F2DAEEEFAD4A}" srcOrd="0" destOrd="0" presId="urn:microsoft.com/office/officeart/2005/8/layout/vList2"/>
    <dgm:cxn modelId="{EA71CA73-DFDA-48E1-B7D0-EEA930AB5892}" srcId="{2097EDA7-202E-4B72-98E9-BA5F15915F4E}" destId="{0458E4EC-90B0-4A3F-A2AC-91D67ABD5496}" srcOrd="1" destOrd="0" parTransId="{8490CA2A-DA72-4A7E-8A26-7E962AEFB9F7}" sibTransId="{C22B6E2A-1BBF-4769-8AD0-1CF6255BB043}"/>
    <dgm:cxn modelId="{A4806E7E-DA6E-41C3-9298-B28FEBB2A641}" type="presOf" srcId="{0CDC9BA8-DA9E-4FAF-822E-0DB5A131AD7E}" destId="{548934F6-50C0-4875-936F-94808D929291}" srcOrd="0" destOrd="0" presId="urn:microsoft.com/office/officeart/2005/8/layout/vList2"/>
    <dgm:cxn modelId="{FED66F8D-A28B-451E-B012-F0F484BF4344}" type="presOf" srcId="{44E417B2-853E-4EA0-87DB-C705BC7563C4}" destId="{82D29498-05C7-42D2-9252-4000D31981BC}" srcOrd="0" destOrd="0" presId="urn:microsoft.com/office/officeart/2005/8/layout/vList2"/>
    <dgm:cxn modelId="{F58BBDF9-E1A5-444A-B90F-A862D82C8EB9}" srcId="{2097EDA7-202E-4B72-98E9-BA5F15915F4E}" destId="{44E417B2-853E-4EA0-87DB-C705BC7563C4}" srcOrd="0" destOrd="0" parTransId="{98D57FA3-E199-49BC-90A2-0FE1335C213F}" sibTransId="{FF256F89-25C1-486B-B9C9-B044FA0C9EA8}"/>
    <dgm:cxn modelId="{D31DF949-B324-4359-B7B3-A12E90BAA1F7}" type="presParOf" srcId="{8945348D-6052-482E-B6E1-6D0BCEA22D67}" destId="{82D29498-05C7-42D2-9252-4000D31981BC}" srcOrd="0" destOrd="0" presId="urn:microsoft.com/office/officeart/2005/8/layout/vList2"/>
    <dgm:cxn modelId="{0FC064A3-A34F-4D3E-9A8E-332826BBB53A}" type="presParOf" srcId="{8945348D-6052-482E-B6E1-6D0BCEA22D67}" destId="{548934F6-50C0-4875-936F-94808D929291}" srcOrd="1" destOrd="0" presId="urn:microsoft.com/office/officeart/2005/8/layout/vList2"/>
    <dgm:cxn modelId="{7BC7E90F-0E64-4574-8B10-6FA80F96CD47}" type="presParOf" srcId="{8945348D-6052-482E-B6E1-6D0BCEA22D67}" destId="{7DF32412-DF2B-446B-8976-F2DAEEEFAD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E96D6-E94B-4B0E-846E-2767CB857BD5}">
      <dsp:nvSpPr>
        <dsp:cNvPr id="0" name=""/>
        <dsp:cNvSpPr/>
      </dsp:nvSpPr>
      <dsp:spPr>
        <a:xfrm>
          <a:off x="0" y="951709"/>
          <a:ext cx="7181576" cy="287263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31C0C-F871-4969-8DB9-177D19F948E4}">
      <dsp:nvSpPr>
        <dsp:cNvPr id="0" name=""/>
        <dsp:cNvSpPr/>
      </dsp:nvSpPr>
      <dsp:spPr>
        <a:xfrm>
          <a:off x="861789" y="1439453"/>
          <a:ext cx="2369920" cy="14075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Mátrai erőmű CO</a:t>
          </a:r>
          <a:r>
            <a:rPr lang="hu-HU" sz="2300" kern="1200" baseline="-25000" dirty="0"/>
            <a:t>2</a:t>
          </a:r>
          <a:r>
            <a:rPr lang="hu-HU" sz="2300" kern="1200" baseline="0" dirty="0"/>
            <a:t> kibocsátása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baseline="0" dirty="0"/>
            <a:t>1174g </a:t>
          </a:r>
          <a:r>
            <a:rPr lang="hu-HU" sz="2300" kern="1200" dirty="0"/>
            <a:t>CO</a:t>
          </a:r>
          <a:r>
            <a:rPr lang="hu-HU" sz="2300" kern="1200" baseline="-25000" dirty="0"/>
            <a:t>2</a:t>
          </a:r>
          <a:r>
            <a:rPr lang="hu-HU" sz="2300" kern="1200" baseline="0" dirty="0"/>
            <a:t>/kWh</a:t>
          </a:r>
          <a:endParaRPr lang="hu-HU" sz="2300" kern="1200" dirty="0"/>
        </a:p>
      </dsp:txBody>
      <dsp:txXfrm>
        <a:off x="861789" y="1439453"/>
        <a:ext cx="2369920" cy="1407588"/>
      </dsp:txXfrm>
    </dsp:sp>
    <dsp:sp modelId="{0D26C9A1-B5E7-4BEE-BF6B-D22DEC849A06}">
      <dsp:nvSpPr>
        <dsp:cNvPr id="0" name=""/>
        <dsp:cNvSpPr/>
      </dsp:nvSpPr>
      <dsp:spPr>
        <a:xfrm>
          <a:off x="3590788" y="1899074"/>
          <a:ext cx="2800814" cy="14075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Átlagos geotermikus erőmű CO</a:t>
          </a:r>
          <a:r>
            <a:rPr lang="hu-HU" sz="2300" kern="1200" baseline="-25000" dirty="0"/>
            <a:t>2</a:t>
          </a:r>
          <a:r>
            <a:rPr lang="hu-HU" sz="2300" kern="1200" dirty="0"/>
            <a:t> kibocsátása 125g CO2/kWh</a:t>
          </a:r>
        </a:p>
      </dsp:txBody>
      <dsp:txXfrm>
        <a:off x="3590788" y="1899074"/>
        <a:ext cx="2800814" cy="1407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29498-05C7-42D2-9252-4000D31981BC}">
      <dsp:nvSpPr>
        <dsp:cNvPr id="0" name=""/>
        <dsp:cNvSpPr/>
      </dsp:nvSpPr>
      <dsp:spPr>
        <a:xfrm>
          <a:off x="0" y="427305"/>
          <a:ext cx="531945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4 millió tonna kibocsátott CO</a:t>
          </a:r>
          <a:r>
            <a:rPr lang="hu-HU" sz="2900" kern="1200" baseline="-25000" dirty="0"/>
            <a:t>2</a:t>
          </a:r>
          <a:endParaRPr lang="hu-HU" sz="2900" kern="1200" dirty="0"/>
        </a:p>
      </dsp:txBody>
      <dsp:txXfrm>
        <a:off x="33127" y="460432"/>
        <a:ext cx="5253205" cy="612346"/>
      </dsp:txXfrm>
    </dsp:sp>
    <dsp:sp modelId="{548934F6-50C0-4875-936F-94808D929291}">
      <dsp:nvSpPr>
        <dsp:cNvPr id="0" name=""/>
        <dsp:cNvSpPr/>
      </dsp:nvSpPr>
      <dsp:spPr>
        <a:xfrm>
          <a:off x="0" y="1114915"/>
          <a:ext cx="5319459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93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hu-HU" sz="2300" kern="1200" dirty="0"/>
        </a:p>
      </dsp:txBody>
      <dsp:txXfrm>
        <a:off x="0" y="1114915"/>
        <a:ext cx="5319459" cy="480240"/>
      </dsp:txXfrm>
    </dsp:sp>
    <dsp:sp modelId="{7DF32412-DF2B-446B-8976-F2DAEEEFAD4A}">
      <dsp:nvSpPr>
        <dsp:cNvPr id="0" name=""/>
        <dsp:cNvSpPr/>
      </dsp:nvSpPr>
      <dsp:spPr>
        <a:xfrm>
          <a:off x="0" y="1595154"/>
          <a:ext cx="531945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3400 Gigawatt termelt áram</a:t>
          </a:r>
        </a:p>
      </dsp:txBody>
      <dsp:txXfrm>
        <a:off x="33127" y="1628281"/>
        <a:ext cx="5253205" cy="6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C4F84-EF91-429A-AC7A-9BB86E6A6B2C}" type="datetimeFigureOut">
              <a:rPr lang="hu-HU" smtClean="0"/>
              <a:t>2023. 04. 03.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C5FD9-A06C-4ADF-B803-BD8EA11CCC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0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eal.mtak.hu/74599/1/Asvanyviz_Konferencia_2017_Geotermikus_eromu_1_u.pdf" TargetMode="External"/><Relationship Id="rId3" Type="http://schemas.openxmlformats.org/officeDocument/2006/relationships/hyperlink" Target="https://mbfsz.gov.hu/sites/default/files/media/file/file/2021/06/01/2020.%20I.%201.%20Magyarorsz%C3%A1g_%C3%A1sv%C3%A1nyvagyona_jav2_0.pdf?fbclid=IwAR1sITRgtC8-_UFgNl951FIiqlT8jM__K69lS2VFPL7X_7PP3Ad9UvS8QBA" TargetMode="External"/><Relationship Id="rId7" Type="http://schemas.openxmlformats.org/officeDocument/2006/relationships/hyperlink" Target="https://mersz.hu/dokumentum/matud__702/" TargetMode="External"/><Relationship Id="rId2" Type="http://schemas.openxmlformats.org/officeDocument/2006/relationships/hyperlink" Target="https://fgsz.hu/a-foldgazrol/a-foldgaz-szerepe/statisztikai-adat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kh.hu/download/f/0f/30000/magyarorszag_geotermikus_felmerese_2016.pdf" TargetMode="External"/><Relationship Id="rId5" Type="http://schemas.openxmlformats.org/officeDocument/2006/relationships/hyperlink" Target="https://www.thinkgeoenergy.com/thinkgeoenergys-top-10-geothermal-countries-2022-power-generation-capacity-mw/?fbclid=IwAR2VzOqCtxmjfPDncAM20WcDLSekidgWuV1Y9VFmEW7dQnjJoZxninOk0Yg" TargetMode="External"/><Relationship Id="rId4" Type="http://schemas.openxmlformats.org/officeDocument/2006/relationships/hyperlink" Target="https://map.mbfsz.gov.hu/ogre/?fbclid=IwAR06R3vgaMtokQrIT3bDJ8jkg5Y3rSYNTNfDvWgJEwAgJ_TECOE8BooNwZI" TargetMode="External"/><Relationship Id="rId9" Type="http://schemas.openxmlformats.org/officeDocument/2006/relationships/hyperlink" Target="http://energiaakademia.lapunk.hu/dokumentumok/202211/eletunk_az_energia_22_cikk_livolaszlo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8DD781-F427-F4CC-567F-EA9E48187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/>
              <a:t>Az elszalasztott lehetőség; Magyarország, mint geotermikus nagyhatalom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0F14860-3028-6D8F-D3EE-CE127CB6B60E}"/>
              </a:ext>
            </a:extLst>
          </p:cNvPr>
          <p:cNvSpPr txBox="1"/>
          <p:nvPr/>
        </p:nvSpPr>
        <p:spPr>
          <a:xfrm>
            <a:off x="1600200" y="5595730"/>
            <a:ext cx="248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Készítette: Mennydörgés csapata</a:t>
            </a:r>
          </a:p>
        </p:txBody>
      </p:sp>
    </p:spTree>
    <p:extLst>
      <p:ext uri="{BB962C8B-B14F-4D97-AF65-F5344CB8AC3E}">
        <p14:creationId xmlns:p14="http://schemas.microsoft.com/office/powerpoint/2010/main" val="15416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C34257-2177-3DFF-C127-76A57ABB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/>
              <a:t>Mi a probléma?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0FF481-29D4-9D44-50E7-C00B25AC5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r>
              <a:rPr lang="hu-HU" sz="2500" dirty="0"/>
              <a:t>Importtól való függés</a:t>
            </a:r>
          </a:p>
          <a:p>
            <a:r>
              <a:rPr lang="hu-HU" sz="2500" dirty="0"/>
              <a:t>Fosszilis energiák használata</a:t>
            </a:r>
          </a:p>
          <a:p>
            <a:r>
              <a:rPr lang="hu-HU" sz="2500" dirty="0"/>
              <a:t>Üvegházhatású gázok kibocsátása</a:t>
            </a:r>
          </a:p>
          <a:p>
            <a:endParaRPr lang="hu-HU" sz="25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34743CC-15D2-7A79-62DB-F197DD9C7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159" y="1270000"/>
            <a:ext cx="6556455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15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84FEF0-9953-7D8C-C64E-FC2F7D3B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 dirty="0"/>
              <a:t>Miért is jó?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AC2E52-DAFC-0330-B68F-A7C71984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220430" cy="3880773"/>
          </a:xfrm>
        </p:spPr>
        <p:txBody>
          <a:bodyPr>
            <a:normAutofit/>
          </a:bodyPr>
          <a:lstStyle/>
          <a:p>
            <a:r>
              <a:rPr lang="hu-HU" sz="2500" dirty="0"/>
              <a:t>Időjárás független</a:t>
            </a:r>
          </a:p>
          <a:p>
            <a:r>
              <a:rPr lang="hu-HU" sz="2500" dirty="0"/>
              <a:t>Könnyen fenntartható</a:t>
            </a:r>
          </a:p>
          <a:p>
            <a:r>
              <a:rPr lang="hu-HU" sz="2500" dirty="0"/>
              <a:t>Fit </a:t>
            </a:r>
            <a:r>
              <a:rPr lang="hu-HU" sz="2500" dirty="0" err="1"/>
              <a:t>for</a:t>
            </a:r>
            <a:r>
              <a:rPr lang="hu-HU" sz="2500" dirty="0"/>
              <a:t> 55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7F50574A-4E0A-2B4F-F7FD-E379D03BAB3E}"/>
              </a:ext>
            </a:extLst>
          </p:cNvPr>
          <p:cNvGrpSpPr/>
          <p:nvPr/>
        </p:nvGrpSpPr>
        <p:grpSpPr>
          <a:xfrm>
            <a:off x="5536096" y="343722"/>
            <a:ext cx="5869759" cy="6442782"/>
            <a:chOff x="5536096" y="343722"/>
            <a:chExt cx="5869759" cy="6442782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BAC85E51-503F-5A0F-8C6D-B504F7943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36" r="303" b="2"/>
            <a:stretch/>
          </p:blipFill>
          <p:spPr>
            <a:xfrm>
              <a:off x="5536096" y="343722"/>
              <a:ext cx="5869759" cy="5796451"/>
            </a:xfrm>
            <a:prstGeom prst="rect">
              <a:avLst/>
            </a:prstGeom>
          </p:spPr>
        </p:pic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7AB7CE5D-0BFA-CB4F-898C-90D623CB837E}"/>
                </a:ext>
              </a:extLst>
            </p:cNvPr>
            <p:cNvSpPr txBox="1"/>
            <p:nvPr/>
          </p:nvSpPr>
          <p:spPr>
            <a:xfrm>
              <a:off x="5824331" y="6140173"/>
              <a:ext cx="5009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https://www.researchgate.net/publication/317388065_Investigation_on_the_potential_of_combined_heat_power_and_metal_extraction_in_Hungary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889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C2A3DC-3967-A86F-9C39-1D35CAA9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 dirty="0"/>
              <a:t>A geotermikus energia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FB50E2-348D-9E23-31F7-7153DC03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r>
              <a:rPr lang="hu-HU" sz="2500" dirty="0"/>
              <a:t>Mi is az a geotermikus energia?</a:t>
            </a:r>
          </a:p>
          <a:p>
            <a:r>
              <a:rPr lang="hu-HU" sz="2500" dirty="0"/>
              <a:t>Magyarország adottságai</a:t>
            </a:r>
          </a:p>
          <a:p>
            <a:r>
              <a:rPr lang="hu-HU" sz="2500" dirty="0"/>
              <a:t>Működési elve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3D619EF-14F7-79ED-82BC-82D3256CD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730" y="1564454"/>
            <a:ext cx="6266922" cy="40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57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FF146E-F53E-5AE3-E63B-7432E2E5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 dirty="0"/>
              <a:t>Társadalmi hatásai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D13D42-9660-9356-3D3D-46AEACD7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r>
              <a:rPr lang="hu-HU" sz="2500" dirty="0"/>
              <a:t>Új munkahelyek</a:t>
            </a:r>
          </a:p>
          <a:p>
            <a:r>
              <a:rPr lang="hu-HU" sz="2500" dirty="0"/>
              <a:t>Költséghatékony</a:t>
            </a:r>
          </a:p>
          <a:p>
            <a:r>
              <a:rPr lang="hu-HU" sz="2500" dirty="0"/>
              <a:t>Környezettudatosság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179E9FD2-7828-4BB3-DA9F-26C4FBDD3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425" y="996140"/>
            <a:ext cx="3713628" cy="45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9BE2CD-C776-7209-0E93-0BA5BA29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Számítás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AF603B6-2B57-B367-579C-1534F7956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699432"/>
              </p:ext>
            </p:extLst>
          </p:nvPr>
        </p:nvGraphicFramePr>
        <p:xfrm>
          <a:off x="978451" y="1502283"/>
          <a:ext cx="7181576" cy="474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5184CB-FB60-9B47-02BB-4C3792BC5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913596"/>
              </p:ext>
            </p:extLst>
          </p:nvPr>
        </p:nvGraphicFramePr>
        <p:xfrm>
          <a:off x="6460435" y="-38282"/>
          <a:ext cx="5319459" cy="271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58651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D29498-05C7-42D2-9252-4000D3198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8934F6-50C0-4875-936F-94808D92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F32412-DF2B-446B-8976-F2DAEEEFA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2E96D6-E94B-4B0E-846E-2767CB857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B31C0C-F871-4969-8DB9-177D19F94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D26C9A1-B5E7-4BEE-BF6B-D22DEC849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levél látható&#10;&#10;Automatikusan generált leírás">
            <a:extLst>
              <a:ext uri="{FF2B5EF4-FFF2-40B4-BE49-F238E27FC236}">
                <a16:creationId xmlns:a16="http://schemas.microsoft.com/office/drawing/2014/main" id="{3546A1C4-A07F-0C3E-2A41-36713F15E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" t="9172" b="13490"/>
          <a:stretch/>
        </p:blipFill>
        <p:spPr>
          <a:xfrm>
            <a:off x="3150703" y="293738"/>
            <a:ext cx="4472609" cy="627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F4B5D3-F460-66F0-C876-05116EA8D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 dirty="0"/>
              <a:t>Összefoglalás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9740E8-01C4-BB60-D20F-3540029C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r>
              <a:rPr lang="hu-HU" sz="2500" dirty="0"/>
              <a:t>Zöldebb jövő </a:t>
            </a:r>
          </a:p>
          <a:p>
            <a:r>
              <a:rPr lang="hu-HU" sz="2500" dirty="0"/>
              <a:t>Van hátránya is</a:t>
            </a:r>
          </a:p>
          <a:p>
            <a:r>
              <a:rPr lang="hu-HU" sz="2500" dirty="0"/>
              <a:t>Nemzetközi kitekintés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88344A-6DD1-96E0-50A7-6A914F940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90" y="817216"/>
            <a:ext cx="6555600" cy="45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93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E6CC15-DEA6-EB73-CA2E-47565BD1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B16EA5E-BDE2-410C-B3E9-7A3DDFC7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4389784"/>
            <a:ext cx="6806832" cy="1320800"/>
          </a:xfrm>
        </p:spPr>
        <p:txBody>
          <a:bodyPr/>
          <a:lstStyle/>
          <a:p>
            <a:r>
              <a:rPr lang="hu-HU" sz="1000" dirty="0">
                <a:solidFill>
                  <a:schemeClr val="tx1"/>
                </a:solidFill>
                <a:latin typeface="+mj-lt"/>
                <a:cs typeface="TH SarabunPSK" panose="020B0502040204020203" pitchFamily="34" charset="-34"/>
              </a:rPr>
              <a:t>Források: </a:t>
            </a:r>
          </a:p>
          <a:p>
            <a:r>
              <a:rPr lang="hu-HU" sz="1000" b="0" i="0" u="sng" dirty="0">
                <a:solidFill>
                  <a:schemeClr val="accent1"/>
                </a:solidFill>
                <a:effectLst/>
                <a:latin typeface="+mj-lt"/>
                <a:cs typeface="TH SarabunPSK" panose="020B05020402040202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https://fgsz.hu/a-foldgazrol/a-foldgaz-szerepe/statisztikai-adatok</a:t>
            </a:r>
            <a:endParaRPr lang="hu-HU" sz="1000" b="0" i="0" u="sng" dirty="0">
              <a:solidFill>
                <a:schemeClr val="accent1"/>
              </a:solidFill>
              <a:effectLst/>
              <a:latin typeface="+mj-lt"/>
              <a:cs typeface="TH SarabunPSK" panose="020B0502040204020203" pitchFamily="34" charset="-34"/>
            </a:endParaRPr>
          </a:p>
          <a:p>
            <a:endParaRPr lang="hu-HU" sz="1000" b="0" i="0" u="sng" dirty="0">
              <a:solidFill>
                <a:schemeClr val="accent1"/>
              </a:solidFill>
              <a:effectLst/>
              <a:latin typeface="+mj-lt"/>
              <a:cs typeface="TH SarabunPSK" panose="020B0502040204020203" pitchFamily="34" charset="-34"/>
            </a:endParaRPr>
          </a:p>
          <a:p>
            <a:r>
              <a:rPr lang="hu-HU" sz="1000" dirty="0">
                <a:solidFill>
                  <a:schemeClr val="accent1"/>
                </a:solidFill>
                <a:latin typeface="+mj-lt"/>
                <a:cs typeface="TH SarabunPSK" panose="020B05020402040202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https://mbfsz.gov.hu/sites/default/files/media/file/file/2021/06/01/2020.%20I.%201.%20Magyarorsz%C3%A1g_%C3%A1sv%C3%A1nyvagyona_jav2_0.pdf?fbclid=IwAR1sITRgtC8-_UFgNl951FIiqlT8jM__K69lS2VFPL7X_7PP3Ad9UvS8QBA</a:t>
            </a:r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r>
              <a:rPr lang="hu-HU" sz="1000" dirty="0">
                <a:solidFill>
                  <a:schemeClr val="accent1"/>
                </a:solidFill>
                <a:latin typeface="+mj-lt"/>
                <a:cs typeface="TH SarabunPSK" panose="020B0502040204020203" pitchFamily="34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https://map.mbfsz.gov.hu/ogre/?fbclid=IwAR06R3vgaMtokQrIT3bDJ8jkg5Y3rSYNTNfDvWgJEwAgJ_TECOE8BooNwZI</a:t>
            </a:r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r>
              <a:rPr lang="hu-HU" sz="1000" dirty="0">
                <a:solidFill>
                  <a:schemeClr val="accent1"/>
                </a:solidFill>
                <a:latin typeface="+mj-lt"/>
                <a:cs typeface="TH SarabunPSK" panose="020B0502040204020203" pitchFamily="34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https://www.thinkgeoenergy.com/thinkgeoenergys-top-10-geothermal-countries-2022-power-generation-capacity-mw/?fbclid=IwAR2VzOqCtxmjfPDncAM20WcDLSekidgWuV1Y9VFmEW7dQnjJoZxninOk0Yg</a:t>
            </a:r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r>
              <a:rPr lang="hu-HU" sz="1000" b="0" i="0" u="sng" dirty="0">
                <a:solidFill>
                  <a:schemeClr val="accent1"/>
                </a:solidFill>
                <a:effectLst/>
                <a:latin typeface="+mj-lt"/>
                <a:cs typeface="TH SarabunPSK" panose="020B0502040204020203" pitchFamily="34" charset="-3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http://www.mekh.hu/download/f/0f/30000/magyarorszag_geotermikus_felmerese_2016.pdf</a:t>
            </a:r>
            <a:endParaRPr lang="hu-HU" sz="1000" b="0" i="0" u="sng" dirty="0">
              <a:solidFill>
                <a:schemeClr val="accent1"/>
              </a:solidFill>
              <a:effectLst/>
              <a:latin typeface="+mj-lt"/>
              <a:cs typeface="TH SarabunPSK" panose="020B0502040204020203" pitchFamily="34" charset="-34"/>
            </a:endParaRPr>
          </a:p>
          <a:p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r>
              <a:rPr lang="hu-HU" sz="1000" b="0" i="0" u="sng" dirty="0">
                <a:solidFill>
                  <a:schemeClr val="accent1"/>
                </a:solidFill>
                <a:effectLst/>
                <a:latin typeface="+mj-lt"/>
                <a:cs typeface="TH SarabunPSK" panose="020B0502040204020203" pitchFamily="34" charset="-3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https://mersz.hu/dokumentum/matud__702/</a:t>
            </a:r>
            <a:endParaRPr lang="hu-HU" sz="1000" b="0" i="0" u="sng" dirty="0">
              <a:solidFill>
                <a:schemeClr val="accent1"/>
              </a:solidFill>
              <a:effectLst/>
              <a:latin typeface="+mj-lt"/>
              <a:cs typeface="TH SarabunPSK" panose="020B0502040204020203" pitchFamily="34" charset="-34"/>
            </a:endParaRPr>
          </a:p>
          <a:p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r>
              <a:rPr lang="hu-HU" sz="1000" b="0" i="0" u="sng" dirty="0">
                <a:solidFill>
                  <a:schemeClr val="accent1"/>
                </a:solidFill>
                <a:effectLst/>
                <a:latin typeface="+mj-lt"/>
                <a:cs typeface="TH SarabunPSK" panose="020B0502040204020203" pitchFamily="34" charset="-3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http://real.mtak.hu/74599/1/Asvanyviz_Konferencia_2017_Geotermikus_eromu_1_u.pdf</a:t>
            </a:r>
            <a:endParaRPr lang="hu-HU" sz="1000" b="0" i="0" u="sng" dirty="0">
              <a:solidFill>
                <a:schemeClr val="accent1"/>
              </a:solidFill>
              <a:effectLst/>
              <a:latin typeface="+mj-lt"/>
              <a:cs typeface="TH SarabunPSK" panose="020B0502040204020203" pitchFamily="34" charset="-34"/>
            </a:endParaRPr>
          </a:p>
          <a:p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r>
              <a:rPr lang="hu-HU" sz="1000" b="0" i="0" u="sng" dirty="0">
                <a:solidFill>
                  <a:schemeClr val="accent1"/>
                </a:solidFill>
                <a:effectLst/>
                <a:latin typeface="+mj-lt"/>
                <a:cs typeface="TH SarabunPSK" panose="020B0502040204020203" pitchFamily="34" charset="-34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http://energiaakademia.lapunk.hu/dokumentumok/202211/eletunk_az_energia_22_cikk_livolaszlo.pdf</a:t>
            </a:r>
            <a:endParaRPr lang="hu-HU" sz="1000" b="0" i="0" u="sng" dirty="0">
              <a:solidFill>
                <a:schemeClr val="accent1"/>
              </a:solidFill>
              <a:effectLst/>
              <a:latin typeface="+mj-lt"/>
              <a:cs typeface="TH SarabunPSK" panose="020B0502040204020203" pitchFamily="34" charset="-34"/>
            </a:endParaRPr>
          </a:p>
          <a:p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r>
              <a:rPr lang="en-US" sz="1000" b="0" i="0" dirty="0">
                <a:solidFill>
                  <a:schemeClr val="accent1"/>
                </a:solidFill>
                <a:effectLst/>
                <a:latin typeface="+mj-lt"/>
              </a:rPr>
              <a:t>S. </a:t>
            </a:r>
            <a:r>
              <a:rPr lang="en-US" sz="1000" b="0" i="0" dirty="0" err="1">
                <a:solidFill>
                  <a:schemeClr val="accent1"/>
                </a:solidFill>
                <a:effectLst/>
                <a:latin typeface="+mj-lt"/>
              </a:rPr>
              <a:t>Arnórsson</a:t>
            </a:r>
            <a:r>
              <a:rPr lang="en-US" sz="1000" b="0" i="0" dirty="0">
                <a:solidFill>
                  <a:schemeClr val="accent1"/>
                </a:solidFill>
                <a:effectLst/>
                <a:latin typeface="+mj-lt"/>
              </a:rPr>
              <a:t>, A. </a:t>
            </a:r>
            <a:r>
              <a:rPr lang="en-US" sz="1000" b="0" i="0" dirty="0" err="1">
                <a:solidFill>
                  <a:schemeClr val="accent1"/>
                </a:solidFill>
                <a:effectLst/>
                <a:latin typeface="+mj-lt"/>
              </a:rPr>
              <a:t>Stefánsson</a:t>
            </a:r>
            <a:r>
              <a:rPr lang="en-US" sz="1000" b="0" i="0" dirty="0">
                <a:solidFill>
                  <a:schemeClr val="accent1"/>
                </a:solidFill>
                <a:effectLst/>
                <a:latin typeface="+mj-lt"/>
              </a:rPr>
              <a:t>, J. Bjarnason: Fluid-Fluid Interactions in Geothermal Systems. Reviews in Mineralogy and Geochemistry, 65: 259–312.I. 2007.</a:t>
            </a:r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  <a:p>
            <a:endParaRPr lang="hu-HU" sz="1000" dirty="0">
              <a:solidFill>
                <a:schemeClr val="accent1"/>
              </a:solidFill>
              <a:latin typeface="+mj-lt"/>
              <a:cs typeface="TH SarabunPSK" panose="020B0502040204020203" pitchFamily="34" charset="-3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FE83669-BF05-70CD-6C54-3D71981433EE}"/>
              </a:ext>
            </a:extLst>
          </p:cNvPr>
          <p:cNvSpPr txBox="1"/>
          <p:nvPr/>
        </p:nvSpPr>
        <p:spPr>
          <a:xfrm>
            <a:off x="7624106" y="3295858"/>
            <a:ext cx="342820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Szakmai segítséget nyújtotta:</a:t>
            </a:r>
          </a:p>
          <a:p>
            <a:r>
              <a:rPr lang="hu-HU" sz="2000" b="1" dirty="0"/>
              <a:t>Dr. Vadászi Marianna</a:t>
            </a:r>
            <a:r>
              <a:rPr lang="hu-HU" sz="2000" dirty="0"/>
              <a:t>, </a:t>
            </a:r>
            <a:r>
              <a:rPr lang="hu-HU" sz="2000" dirty="0" err="1"/>
              <a:t>Ph.D</a:t>
            </a:r>
            <a:r>
              <a:rPr lang="hu-HU" sz="2000" dirty="0"/>
              <a:t>.</a:t>
            </a:r>
          </a:p>
          <a:p>
            <a:r>
              <a:rPr lang="hu-HU" sz="1600" dirty="0"/>
              <a:t>Okl. olaj-és gázmérnök, okl. földtudományi mérnök, okl. MBA menedzser, egyetemi docens</a:t>
            </a:r>
          </a:p>
        </p:txBody>
      </p:sp>
    </p:spTree>
    <p:extLst>
      <p:ext uri="{BB962C8B-B14F-4D97-AF65-F5344CB8AC3E}">
        <p14:creationId xmlns:p14="http://schemas.microsoft.com/office/powerpoint/2010/main" val="1711955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menzió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</TotalTime>
  <Words>378</Words>
  <Application>Microsoft Office PowerPoint</Application>
  <PresentationFormat>Szélesvásznú</PresentationFormat>
  <Paragraphs>51</Paragraphs>
  <Slides>9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Dimenzió</vt:lpstr>
      <vt:lpstr>Az elszalasztott lehetőség; Magyarország, mint geotermikus nagyhatalom</vt:lpstr>
      <vt:lpstr>Mi a probléma?</vt:lpstr>
      <vt:lpstr>Miért is jó?</vt:lpstr>
      <vt:lpstr>A geotermikus energia</vt:lpstr>
      <vt:lpstr>Társadalmi hatásai</vt:lpstr>
      <vt:lpstr>Számítás</vt:lpstr>
      <vt:lpstr>PowerPoint-bemutató</vt:lpstr>
      <vt:lpstr>Összefoglalás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elszalasztott lehetőség; Magyarország, mint geotermikus nagyhatalom</dc:title>
  <dc:creator>Dávid Csuka</dc:creator>
  <cp:lastModifiedBy>Madler Zsuzsanna</cp:lastModifiedBy>
  <cp:revision>6</cp:revision>
  <dcterms:created xsi:type="dcterms:W3CDTF">2023-02-28T18:50:06Z</dcterms:created>
  <dcterms:modified xsi:type="dcterms:W3CDTF">2023-04-03T13:15:31Z</dcterms:modified>
</cp:coreProperties>
</file>